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72" r:id="rId4"/>
  </p:sldMasterIdLst>
  <p:notesMasterIdLst>
    <p:notesMasterId r:id="rId25"/>
  </p:notesMasterIdLst>
  <p:sldIdLst>
    <p:sldId id="298" r:id="rId5"/>
    <p:sldId id="299" r:id="rId6"/>
    <p:sldId id="300" r:id="rId7"/>
    <p:sldId id="312" r:id="rId8"/>
    <p:sldId id="301" r:id="rId9"/>
    <p:sldId id="314" r:id="rId10"/>
    <p:sldId id="315" r:id="rId11"/>
    <p:sldId id="302" r:id="rId12"/>
    <p:sldId id="303" r:id="rId13"/>
    <p:sldId id="316" r:id="rId14"/>
    <p:sldId id="317" r:id="rId15"/>
    <p:sldId id="304" r:id="rId16"/>
    <p:sldId id="305" r:id="rId17"/>
    <p:sldId id="318" r:id="rId18"/>
    <p:sldId id="306" r:id="rId19"/>
    <p:sldId id="319" r:id="rId20"/>
    <p:sldId id="321" r:id="rId21"/>
    <p:sldId id="322" r:id="rId22"/>
    <p:sldId id="323" r:id="rId23"/>
    <p:sldId id="311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C169C2B-6CA0-48F8-A57B-7D8CB0434EA6}">
          <p14:sldIdLst>
            <p14:sldId id="298"/>
            <p14:sldId id="299"/>
          </p14:sldIdLst>
        </p14:section>
        <p14:section name="PROBLEM identification" id="{5FBF4C26-F9A2-441D-BB25-43073F533E58}">
          <p14:sldIdLst>
            <p14:sldId id="300"/>
            <p14:sldId id="312"/>
          </p14:sldIdLst>
        </p14:section>
        <p14:section name="Data Wrangling" id="{EA883945-4A4F-43ED-BDF0-EE6FC6B21012}">
          <p14:sldIdLst>
            <p14:sldId id="301"/>
            <p14:sldId id="314"/>
            <p14:sldId id="315"/>
          </p14:sldIdLst>
        </p14:section>
        <p14:section name="Exploratory Data Analysis" id="{8F4CE6AE-9883-4CEC-A6EC-9CBFBE1D923D}">
          <p14:sldIdLst>
            <p14:sldId id="302"/>
            <p14:sldId id="303"/>
            <p14:sldId id="316"/>
            <p14:sldId id="317"/>
          </p14:sldIdLst>
        </p14:section>
        <p14:section name="Pre-processing" id="{04F049E7-C026-4562-B797-0F6B2C27CB14}">
          <p14:sldIdLst>
            <p14:sldId id="304"/>
            <p14:sldId id="305"/>
            <p14:sldId id="318"/>
          </p14:sldIdLst>
        </p14:section>
        <p14:section name="Modeling" id="{96366A93-E34A-47F0-9106-B57469D9E7B9}">
          <p14:sldIdLst>
            <p14:sldId id="306"/>
            <p14:sldId id="319"/>
          </p14:sldIdLst>
        </p14:section>
        <p14:section name="Documentation" id="{7CF7B5AA-C379-417E-AABE-FDA63B555047}">
          <p14:sldIdLst>
            <p14:sldId id="321"/>
            <p14:sldId id="322"/>
            <p14:sldId id="323"/>
          </p14:sldIdLst>
        </p14:section>
        <p14:section name="Untitled Section" id="{26CA962D-673A-426D-9F23-2070BFA81CE7}">
          <p14:sldIdLst>
            <p14:sldId id="31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353" autoAdjust="0"/>
    <p:restoredTop sz="94619" autoAdjust="0"/>
  </p:normalViewPr>
  <p:slideViewPr>
    <p:cSldViewPr snapToGrid="0">
      <p:cViewPr varScale="1">
        <p:scale>
          <a:sx n="103" d="100"/>
          <a:sy n="103" d="100"/>
        </p:scale>
        <p:origin x="120" y="3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83AD8B-6831-42FA-93C0-2DF6ECBC4B1C}" type="datetimeFigureOut">
              <a:rPr lang="en-US" smtClean="0"/>
              <a:t>8/4/2021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5C14E9-7222-4DB1-B4F8-BFAC486CF2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0272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8/4/2021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86135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8/4/2021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1987370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8/4/2021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8272288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8/4/2021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6888873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8/4/2021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3553424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8/4/2021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8873874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8/4/2021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2701467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8/4/2021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1111655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8/4/2021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3055110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8/4/2021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91612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8/4/2021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36987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8/4/2021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56321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8/4/2021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17988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8/4/2021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60899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8/4/2021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81183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EA474-078D-4E9B-9B14-09A87B19DC46}" type="datetime1">
              <a:rPr lang="en-US" smtClean="0"/>
              <a:t>8/4/2021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74012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7D986-8816-4272-A432-0437A28A9828}" type="datetime1">
              <a:rPr lang="en-US" smtClean="0"/>
              <a:t>8/4/2021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0281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62D6E202-B606-4609-B914-27C9371A1F6D}" type="datetime1">
              <a:rPr lang="en-US" smtClean="0"/>
              <a:t>8/4/2021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255324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73" r:id="rId1"/>
    <p:sldLayoutId id="2147483774" r:id="rId2"/>
    <p:sldLayoutId id="2147483775" r:id="rId3"/>
    <p:sldLayoutId id="2147483776" r:id="rId4"/>
    <p:sldLayoutId id="2147483777" r:id="rId5"/>
    <p:sldLayoutId id="2147483778" r:id="rId6"/>
    <p:sldLayoutId id="2147483779" r:id="rId7"/>
    <p:sldLayoutId id="2147483780" r:id="rId8"/>
    <p:sldLayoutId id="2147483781" r:id="rId9"/>
    <p:sldLayoutId id="2147483782" r:id="rId10"/>
    <p:sldLayoutId id="2147483783" r:id="rId11"/>
    <p:sldLayoutId id="2147483784" r:id="rId12"/>
    <p:sldLayoutId id="2147483785" r:id="rId13"/>
    <p:sldLayoutId id="2147483786" r:id="rId14"/>
    <p:sldLayoutId id="2147483787" r:id="rId15"/>
    <p:sldLayoutId id="2147483788" r:id="rId16"/>
    <p:sldLayoutId id="214748378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pxhere.com/en/photo/1528077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www.sciencedirect.com/science/article/pii/S2352340918315191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www.sciencedirect.com/science/article/pii/S2352340918315191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azvanepe/Predicting_Hotel_Booking_Cancellations/blob/main/notebooks/2.EDA.ipynb" TargetMode="External"/><Relationship Id="rId2" Type="http://schemas.openxmlformats.org/officeDocument/2006/relationships/hyperlink" Target="https://github.com/Razvanepe/Predicting_Hotel_Booking_Cancellations/blob/main/reports/Project_Report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Razvanepe/Predicting_Hotel_Booking_Cancellations/tree/main/reports" TargetMode="External"/><Relationship Id="rId5" Type="http://schemas.openxmlformats.org/officeDocument/2006/relationships/hyperlink" Target="https://github.com/Razvanepe/Predicting_Hotel_Booking_Cancellations/blob/main/notebooks/4.Modeling.ipynb" TargetMode="External"/><Relationship Id="rId4" Type="http://schemas.openxmlformats.org/officeDocument/2006/relationships/hyperlink" Target="https://github.com/Razvanepe/Predicting_Hotel_Booking_Cancellations/blob/main/notebooks/3.Pre-processing.ipynb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ciencedirect.com/science/article/pii/S2352340918315191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tl.nist.gov/div898/handbook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35096" y="1113455"/>
            <a:ext cx="4798142" cy="2170922"/>
          </a:xfrm>
        </p:spPr>
        <p:txBody>
          <a:bodyPr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3600" spc="-150" dirty="0">
                <a:effectLst/>
                <a:latin typeface="Candara" panose="020E0502030303020204" pitchFamily="34" charset="0"/>
                <a:cs typeface="Browallia New" panose="020B0502040204020203" pitchFamily="34" charset="-34"/>
              </a:rPr>
              <a:t>Predicting  profit </a:t>
            </a:r>
            <a:br>
              <a:rPr lang="en-US" sz="3600" spc="-150" dirty="0">
                <a:effectLst/>
                <a:latin typeface="Candara" panose="020E0502030303020204" pitchFamily="34" charset="0"/>
                <a:cs typeface="Browallia New" panose="020B0502040204020203" pitchFamily="34" charset="-34"/>
              </a:rPr>
            </a:br>
            <a:r>
              <a:rPr lang="en-US" sz="3600" spc="-150" dirty="0">
                <a:effectLst/>
                <a:latin typeface="Candara" panose="020E0502030303020204" pitchFamily="34" charset="0"/>
                <a:cs typeface="Browallia New" panose="020B0502040204020203" pitchFamily="34" charset="-34"/>
              </a:rPr>
              <a:t>and Driving Business Insights</a:t>
            </a:r>
            <a:br>
              <a:rPr lang="en-US" sz="3600" spc="-150" dirty="0">
                <a:effectLst/>
                <a:latin typeface="Candara" panose="020E0502030303020204" pitchFamily="34" charset="0"/>
                <a:cs typeface="Browallia New" panose="020B0502040204020203" pitchFamily="34" charset="-34"/>
              </a:rPr>
            </a:br>
            <a:r>
              <a:rPr lang="en-US" sz="3600" spc="-150" dirty="0">
                <a:effectLst/>
                <a:latin typeface="Candara" panose="020E0502030303020204" pitchFamily="34" charset="0"/>
                <a:cs typeface="Browallia New" panose="020B0502040204020203" pitchFamily="34" charset="-34"/>
              </a:rPr>
              <a:t>with Iowa spirits sales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35098" y="4365523"/>
            <a:ext cx="4798140" cy="1793053"/>
          </a:xfrm>
        </p:spPr>
        <p:txBody>
          <a:bodyPr>
            <a:normAutofit/>
          </a:bodyPr>
          <a:lstStyle/>
          <a:p>
            <a:r>
              <a:rPr lang="en-US" dirty="0">
                <a:latin typeface="Candara" panose="020E0502030303020204" pitchFamily="34" charset="0"/>
              </a:rPr>
              <a:t>Author: Razvan Nelepcu</a:t>
            </a:r>
          </a:p>
          <a:p>
            <a:r>
              <a:rPr lang="en-US" dirty="0">
                <a:latin typeface="Candara" panose="020E0502030303020204" pitchFamily="34" charset="0"/>
              </a:rPr>
              <a:t>Mentor: Dhiraj Khanna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810330-F0B5-43C9-BC34-094FFB5C05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7439" r="17439"/>
          <a:stretch/>
        </p:blipFill>
        <p:spPr>
          <a:xfrm>
            <a:off x="633999" y="636640"/>
            <a:ext cx="5462001" cy="5591541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1931439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34E3A4AD-1A62-4156-8CCC-FE59DC50C371}"/>
              </a:ext>
            </a:extLst>
          </p:cNvPr>
          <p:cNvSpPr txBox="1">
            <a:spLocks/>
          </p:cNvSpPr>
          <p:nvPr/>
        </p:nvSpPr>
        <p:spPr>
          <a:xfrm>
            <a:off x="1141413" y="1074485"/>
            <a:ext cx="9905998" cy="8739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>
                <a:latin typeface="Candara" panose="020E0502030303020204" pitchFamily="34" charset="0"/>
              </a:rPr>
              <a:t>Feature analysis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5211CA7-6A42-459A-99CD-6CC380F5DC44}"/>
              </a:ext>
            </a:extLst>
          </p:cNvPr>
          <p:cNvSpPr txBox="1"/>
          <p:nvPr/>
        </p:nvSpPr>
        <p:spPr>
          <a:xfrm>
            <a:off x="1141412" y="2413336"/>
            <a:ext cx="785158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ndara" panose="020E0502030303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Analyzed correlation between ADR(average daily rate) and lead_time on canceled and confirmed bookings subsets.</a:t>
            </a:r>
            <a:endParaRPr lang="en-US" sz="1800" dirty="0">
              <a:effectLst/>
              <a:latin typeface="Candara" panose="020E0502030303020204" pitchFamily="34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endParaRPr lang="en-US" dirty="0">
              <a:latin typeface="Candara" panose="020E0502030303020204" pitchFamily="34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r>
              <a:rPr lang="en-US" dirty="0">
                <a:latin typeface="Candara" panose="020E0502030303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Plotted correlations between week number, ADR and length of stay.</a:t>
            </a:r>
          </a:p>
          <a:p>
            <a:endParaRPr lang="en-US" dirty="0">
              <a:latin typeface="Candara" panose="020E0502030303020204" pitchFamily="34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endParaRPr lang="en-US" dirty="0">
              <a:latin typeface="Candara" panose="020E0502030303020204" pitchFamily="34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endParaRPr lang="en-US" dirty="0">
              <a:latin typeface="Candara" panose="020E0502030303020204" pitchFamily="34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pic>
        <p:nvPicPr>
          <p:cNvPr id="15" name="Picture 14" descr="Chart&#10;&#10;Description automatically generated">
            <a:extLst>
              <a:ext uri="{FF2B5EF4-FFF2-40B4-BE49-F238E27FC236}">
                <a16:creationId xmlns:a16="http://schemas.microsoft.com/office/drawing/2014/main" id="{B8852BB1-EEFE-4242-BD19-8F0B275B0136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7734" y="728493"/>
            <a:ext cx="2891155" cy="2952750"/>
          </a:xfrm>
          <a:prstGeom prst="rect">
            <a:avLst/>
          </a:prstGeom>
        </p:spPr>
      </p:pic>
      <p:pic>
        <p:nvPicPr>
          <p:cNvPr id="16" name="Picture 15" descr="Chart, scatter chart&#10;&#10;Description automatically generated">
            <a:extLst>
              <a:ext uri="{FF2B5EF4-FFF2-40B4-BE49-F238E27FC236}">
                <a16:creationId xmlns:a16="http://schemas.microsoft.com/office/drawing/2014/main" id="{9B83B1D2-4D1A-4DE0-A6C0-2E4B22B1D6A4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3289" y="3800137"/>
            <a:ext cx="2895600" cy="2957195"/>
          </a:xfrm>
          <a:prstGeom prst="rect">
            <a:avLst/>
          </a:prstGeom>
        </p:spPr>
      </p:pic>
      <p:pic>
        <p:nvPicPr>
          <p:cNvPr id="17" name="Picture 16" descr="Chart, scatter chart&#10;&#10;Description automatically generated">
            <a:extLst>
              <a:ext uri="{FF2B5EF4-FFF2-40B4-BE49-F238E27FC236}">
                <a16:creationId xmlns:a16="http://schemas.microsoft.com/office/drawing/2014/main" id="{EDC3F6CA-E015-47BF-ADED-5914545F4DC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2853" y="4054137"/>
            <a:ext cx="6057900" cy="2703195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F0690B5A-58F1-40D1-904B-7BF8E9F471E7}"/>
              </a:ext>
            </a:extLst>
          </p:cNvPr>
          <p:cNvGrpSpPr/>
          <p:nvPr/>
        </p:nvGrpSpPr>
        <p:grpSpPr>
          <a:xfrm>
            <a:off x="117445" y="100668"/>
            <a:ext cx="11965697" cy="508932"/>
            <a:chOff x="117446" y="100668"/>
            <a:chExt cx="6905802" cy="508932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1F806EC1-D0A8-4DA0-A5CF-71761AD24115}"/>
                </a:ext>
              </a:extLst>
            </p:cNvPr>
            <p:cNvSpPr/>
            <p:nvPr/>
          </p:nvSpPr>
          <p:spPr>
            <a:xfrm>
              <a:off x="117446" y="100668"/>
              <a:ext cx="1023967" cy="508932"/>
            </a:xfrm>
            <a:prstGeom prst="rect">
              <a:avLst/>
            </a:prstGeom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Bahnschrift SemiBold SemiConden" panose="020B0502040204020203" pitchFamily="34" charset="0"/>
                </a:rPr>
                <a:t>PROBLEM IDENTIFICATION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F1FF8FD9-5449-498E-A0F7-74BAE7AC26C2}"/>
                </a:ext>
              </a:extLst>
            </p:cNvPr>
            <p:cNvSpPr/>
            <p:nvPr/>
          </p:nvSpPr>
          <p:spPr>
            <a:xfrm>
              <a:off x="1293813" y="100668"/>
              <a:ext cx="1023967" cy="508932"/>
            </a:xfrm>
            <a:prstGeom prst="rect">
              <a:avLst/>
            </a:prstGeom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Bahnschrift SemiBold SemiConden" panose="020B0502040204020203" pitchFamily="34" charset="0"/>
                </a:rPr>
                <a:t>DATA WRANGLING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074551F2-C93A-400C-A3D4-FFFD295F3860}"/>
                </a:ext>
              </a:extLst>
            </p:cNvPr>
            <p:cNvSpPr/>
            <p:nvPr/>
          </p:nvSpPr>
          <p:spPr>
            <a:xfrm>
              <a:off x="2470180" y="100668"/>
              <a:ext cx="1023967" cy="508932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Bahnschrift SemiBold SemiConden" panose="020B0502040204020203" pitchFamily="34" charset="0"/>
                </a:rPr>
                <a:t>EDA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145D236-1FD5-4308-B66C-83EEFF2C34FA}"/>
                </a:ext>
              </a:extLst>
            </p:cNvPr>
            <p:cNvSpPr/>
            <p:nvPr/>
          </p:nvSpPr>
          <p:spPr>
            <a:xfrm>
              <a:off x="3646547" y="100668"/>
              <a:ext cx="1023967" cy="508932"/>
            </a:xfrm>
            <a:prstGeom prst="rect">
              <a:avLst/>
            </a:prstGeom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Bahnschrift SemiBold SemiConden" panose="020B0502040204020203" pitchFamily="34" charset="0"/>
                </a:rPr>
                <a:t>PRE-PROCESSING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3FB2CC55-66AC-4CC3-A958-49675DC4F7AF}"/>
                </a:ext>
              </a:extLst>
            </p:cNvPr>
            <p:cNvSpPr/>
            <p:nvPr/>
          </p:nvSpPr>
          <p:spPr>
            <a:xfrm>
              <a:off x="4822914" y="100668"/>
              <a:ext cx="1023967" cy="508932"/>
            </a:xfrm>
            <a:prstGeom prst="rect">
              <a:avLst/>
            </a:prstGeom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Bahnschrift SemiBold SemiConden" panose="020B0502040204020203" pitchFamily="34" charset="0"/>
                </a:rPr>
                <a:t>MODELING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98A3458-023E-4866-8B98-0DFCD7A3CCCF}"/>
                </a:ext>
              </a:extLst>
            </p:cNvPr>
            <p:cNvSpPr/>
            <p:nvPr/>
          </p:nvSpPr>
          <p:spPr>
            <a:xfrm>
              <a:off x="5999281" y="100668"/>
              <a:ext cx="1023967" cy="508932"/>
            </a:xfrm>
            <a:prstGeom prst="rect">
              <a:avLst/>
            </a:prstGeom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Bahnschrift SemiBold SemiConden" panose="020B0502040204020203" pitchFamily="34" charset="0"/>
                </a:rPr>
                <a:t>DOCUMENTATION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067645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34E3A4AD-1A62-4156-8CCC-FE59DC50C371}"/>
              </a:ext>
            </a:extLst>
          </p:cNvPr>
          <p:cNvSpPr txBox="1">
            <a:spLocks/>
          </p:cNvSpPr>
          <p:nvPr/>
        </p:nvSpPr>
        <p:spPr>
          <a:xfrm>
            <a:off x="1141413" y="1074485"/>
            <a:ext cx="9905998" cy="8739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>
                <a:latin typeface="Candara" panose="020E0502030303020204" pitchFamily="34" charset="0"/>
              </a:rPr>
              <a:t>Non-refundable deposit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5211CA7-6A42-459A-99CD-6CC380F5DC44}"/>
              </a:ext>
            </a:extLst>
          </p:cNvPr>
          <p:cNvSpPr txBox="1"/>
          <p:nvPr/>
        </p:nvSpPr>
        <p:spPr>
          <a:xfrm>
            <a:off x="1037240" y="2413337"/>
            <a:ext cx="5334889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ndara" panose="020E0502030303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Issue identified in Data Wrangling section.</a:t>
            </a:r>
          </a:p>
          <a:p>
            <a:endParaRPr lang="en-US" dirty="0">
              <a:latin typeface="Candara" panose="020E0502030303020204" pitchFamily="34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r>
              <a:rPr lang="en-US" dirty="0">
                <a:latin typeface="Candara" panose="020E0502030303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14,586 customers did a non-refundable deposit</a:t>
            </a:r>
          </a:p>
          <a:p>
            <a:endParaRPr lang="en-US" dirty="0">
              <a:latin typeface="Candara" panose="020E0502030303020204" pitchFamily="34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r>
              <a:rPr lang="en-US" dirty="0">
                <a:latin typeface="Candara" panose="020E0502030303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“Non Refund – a deposit was made in the value of the total stay cost”- </a:t>
            </a:r>
            <a:r>
              <a:rPr lang="en-US" sz="1600" b="1" dirty="0">
                <a:latin typeface="Candara" panose="020E0502030303020204" pitchFamily="34" charset="0"/>
                <a:ea typeface="MS Mincho" panose="02020609040205080304" pitchFamily="49" charset="-128"/>
                <a:cs typeface="Times New Roman" panose="02020603050405020304" pitchFamily="18" charset="0"/>
                <a:hlinkClick r:id="rId2"/>
              </a:rPr>
              <a:t>Source Data Description</a:t>
            </a:r>
            <a:endParaRPr lang="en-US" sz="1600" b="1" dirty="0">
              <a:latin typeface="Candara" panose="020E0502030303020204" pitchFamily="34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endParaRPr lang="en-US" sz="1600" b="1" dirty="0">
              <a:latin typeface="Candara" panose="020E0502030303020204" pitchFamily="34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r>
              <a:rPr lang="en-US" dirty="0">
                <a:latin typeface="Candara" panose="020E0502030303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Analyzed direct feature correlation</a:t>
            </a:r>
          </a:p>
          <a:p>
            <a:endParaRPr lang="en-US" dirty="0">
              <a:latin typeface="Candara" panose="020E0502030303020204" pitchFamily="34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r>
              <a:rPr lang="en-US" dirty="0">
                <a:latin typeface="Candara" panose="020E0502030303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Analyzed the difference of correlations between the subset of non-refundable deposits and the whole data.</a:t>
            </a:r>
          </a:p>
        </p:txBody>
      </p:sp>
      <p:pic>
        <p:nvPicPr>
          <p:cNvPr id="14" name="Picture 13" descr="Table&#10;&#10;Description automatically generated">
            <a:extLst>
              <a:ext uri="{FF2B5EF4-FFF2-40B4-BE49-F238E27FC236}">
                <a16:creationId xmlns:a16="http://schemas.microsoft.com/office/drawing/2014/main" id="{A4E1717F-F6B0-4206-BFD4-37176E2638DC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4080" y="2472632"/>
            <a:ext cx="5439061" cy="2097405"/>
          </a:xfrm>
          <a:prstGeom prst="rect">
            <a:avLst/>
          </a:prstGeom>
        </p:spPr>
      </p:pic>
      <p:pic>
        <p:nvPicPr>
          <p:cNvPr id="18" name="Picture 17" descr="Chart, bar chart&#10;&#10;Description automatically generated">
            <a:extLst>
              <a:ext uri="{FF2B5EF4-FFF2-40B4-BE49-F238E27FC236}">
                <a16:creationId xmlns:a16="http://schemas.microsoft.com/office/drawing/2014/main" id="{19BE2655-6289-4DF2-8E23-551C6AA398F7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4080" y="4659927"/>
            <a:ext cx="5439062" cy="2097405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39F36485-5450-416C-B7A4-450464B5A201}"/>
              </a:ext>
            </a:extLst>
          </p:cNvPr>
          <p:cNvGrpSpPr/>
          <p:nvPr/>
        </p:nvGrpSpPr>
        <p:grpSpPr>
          <a:xfrm>
            <a:off x="117445" y="100668"/>
            <a:ext cx="11965697" cy="508932"/>
            <a:chOff x="117446" y="100668"/>
            <a:chExt cx="6905802" cy="508932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E7053C8-6BD2-4B4A-A653-DC17250CA024}"/>
                </a:ext>
              </a:extLst>
            </p:cNvPr>
            <p:cNvSpPr/>
            <p:nvPr/>
          </p:nvSpPr>
          <p:spPr>
            <a:xfrm>
              <a:off x="117446" y="100668"/>
              <a:ext cx="1023967" cy="508932"/>
            </a:xfrm>
            <a:prstGeom prst="rect">
              <a:avLst/>
            </a:prstGeom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Bahnschrift SemiBold SemiConden" panose="020B0502040204020203" pitchFamily="34" charset="0"/>
                </a:rPr>
                <a:t>PROBLEM IDENTIFICATION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006E13BA-AC5D-47F3-BF50-697B0DBCB0C9}"/>
                </a:ext>
              </a:extLst>
            </p:cNvPr>
            <p:cNvSpPr/>
            <p:nvPr/>
          </p:nvSpPr>
          <p:spPr>
            <a:xfrm>
              <a:off x="1293813" y="100668"/>
              <a:ext cx="1023967" cy="508932"/>
            </a:xfrm>
            <a:prstGeom prst="rect">
              <a:avLst/>
            </a:prstGeom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Bahnschrift SemiBold SemiConden" panose="020B0502040204020203" pitchFamily="34" charset="0"/>
                </a:rPr>
                <a:t>DATA WRANGLING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3F799530-F5BE-492C-841D-B203461A574E}"/>
                </a:ext>
              </a:extLst>
            </p:cNvPr>
            <p:cNvSpPr/>
            <p:nvPr/>
          </p:nvSpPr>
          <p:spPr>
            <a:xfrm>
              <a:off x="2470180" y="100668"/>
              <a:ext cx="1023967" cy="508932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Bahnschrift SemiBold SemiConden" panose="020B0502040204020203" pitchFamily="34" charset="0"/>
                </a:rPr>
                <a:t>EDA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FA290B51-A4D8-417F-A8A9-3ABE7CFF7745}"/>
                </a:ext>
              </a:extLst>
            </p:cNvPr>
            <p:cNvSpPr/>
            <p:nvPr/>
          </p:nvSpPr>
          <p:spPr>
            <a:xfrm>
              <a:off x="3646547" y="100668"/>
              <a:ext cx="1023967" cy="508932"/>
            </a:xfrm>
            <a:prstGeom prst="rect">
              <a:avLst/>
            </a:prstGeom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Bahnschrift SemiBold SemiConden" panose="020B0502040204020203" pitchFamily="34" charset="0"/>
                </a:rPr>
                <a:t>PRE-PROCESSING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1BA08515-D7A9-4430-B642-4F1F3FEA7A7F}"/>
                </a:ext>
              </a:extLst>
            </p:cNvPr>
            <p:cNvSpPr/>
            <p:nvPr/>
          </p:nvSpPr>
          <p:spPr>
            <a:xfrm>
              <a:off x="4822914" y="100668"/>
              <a:ext cx="1023967" cy="508932"/>
            </a:xfrm>
            <a:prstGeom prst="rect">
              <a:avLst/>
            </a:prstGeom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Bahnschrift SemiBold SemiConden" panose="020B0502040204020203" pitchFamily="34" charset="0"/>
                </a:rPr>
                <a:t>MODELING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90F4FC5-CBF5-4009-8F61-08A77C510D04}"/>
                </a:ext>
              </a:extLst>
            </p:cNvPr>
            <p:cNvSpPr/>
            <p:nvPr/>
          </p:nvSpPr>
          <p:spPr>
            <a:xfrm>
              <a:off x="5999281" y="100668"/>
              <a:ext cx="1023967" cy="508932"/>
            </a:xfrm>
            <a:prstGeom prst="rect">
              <a:avLst/>
            </a:prstGeom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Bahnschrift SemiBold SemiConden" panose="020B0502040204020203" pitchFamily="34" charset="0"/>
                </a:rPr>
                <a:t>DOCUMENTATION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294426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D2FF65D3-B110-4A3C-A3F3-9B1549FD27F5}"/>
              </a:ext>
            </a:extLst>
          </p:cNvPr>
          <p:cNvSpPr txBox="1">
            <a:spLocks/>
          </p:cNvSpPr>
          <p:nvPr/>
        </p:nvSpPr>
        <p:spPr>
          <a:xfrm>
            <a:off x="1141413" y="1074485"/>
            <a:ext cx="9905998" cy="8739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>
                <a:latin typeface="Candara" panose="020E0502030303020204" pitchFamily="34" charset="0"/>
              </a:rPr>
              <a:t>Data Leakage analysis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B410FFD-9499-45E4-9A6F-9BF32D946B1B}"/>
              </a:ext>
            </a:extLst>
          </p:cNvPr>
          <p:cNvSpPr txBox="1"/>
          <p:nvPr/>
        </p:nvSpPr>
        <p:spPr>
          <a:xfrm>
            <a:off x="1037240" y="2413337"/>
            <a:ext cx="10128507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ndara" panose="020E0502030303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Data was collected with a “timestamp relative to the day prior to arrival date” - </a:t>
            </a:r>
            <a:r>
              <a:rPr lang="en-US" sz="1600" b="1" dirty="0">
                <a:latin typeface="Candara" panose="020E0502030303020204" pitchFamily="34" charset="0"/>
                <a:ea typeface="MS Mincho" panose="02020609040205080304" pitchFamily="49" charset="-128"/>
                <a:cs typeface="Times New Roman" panose="02020603050405020304" pitchFamily="18" charset="0"/>
                <a:hlinkClick r:id="rId2"/>
              </a:rPr>
              <a:t>Source Data Description</a:t>
            </a:r>
            <a:endParaRPr lang="en-US" sz="1600" b="1" dirty="0">
              <a:latin typeface="Candara" panose="020E0502030303020204" pitchFamily="34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endParaRPr lang="en-US" dirty="0">
              <a:latin typeface="Candara" panose="020E0502030303020204" pitchFamily="34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r>
              <a:rPr lang="en-US" dirty="0">
                <a:latin typeface="Candara" panose="020E0502030303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“It is also common for hotels not to know the correct nationality of the customer until the moment of check-in” - </a:t>
            </a:r>
            <a:r>
              <a:rPr lang="en-US" sz="1600" b="1" dirty="0">
                <a:latin typeface="Candara" panose="020E0502030303020204" pitchFamily="34" charset="0"/>
                <a:ea typeface="MS Mincho" panose="02020609040205080304" pitchFamily="49" charset="-128"/>
                <a:cs typeface="Times New Roman" panose="02020603050405020304" pitchFamily="18" charset="0"/>
                <a:hlinkClick r:id="rId2"/>
              </a:rPr>
              <a:t>Source Data Description</a:t>
            </a:r>
            <a:endParaRPr lang="en-US" sz="1600" b="1" dirty="0">
              <a:latin typeface="Candara" panose="020E0502030303020204" pitchFamily="34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endParaRPr lang="en-US" dirty="0">
              <a:latin typeface="Candara" panose="020E0502030303020204" pitchFamily="34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r>
              <a:rPr lang="en-US" dirty="0">
                <a:latin typeface="Candara" panose="020E0502030303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While more features were analyzed, we considered just the</a:t>
            </a:r>
          </a:p>
          <a:p>
            <a:r>
              <a:rPr lang="en-US" dirty="0">
                <a:latin typeface="Candara" panose="020E0502030303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country origin to be source of data leakage and removed it.</a:t>
            </a:r>
          </a:p>
          <a:p>
            <a:endParaRPr lang="en-US" dirty="0">
              <a:latin typeface="Candara" panose="020E0502030303020204" pitchFamily="34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r>
              <a:rPr lang="en-US" dirty="0">
                <a:latin typeface="Candara" panose="020E0502030303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Regarding possible Data Leakage from Train to Validation</a:t>
            </a:r>
          </a:p>
          <a:p>
            <a:r>
              <a:rPr lang="en-US" dirty="0">
                <a:latin typeface="Candara" panose="020E0502030303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Sample, we made sure to make the train_test_split and fit </a:t>
            </a:r>
          </a:p>
          <a:p>
            <a:r>
              <a:rPr lang="en-US" dirty="0">
                <a:latin typeface="Candara" panose="020E0502030303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Any feature engineering methods just on the training set.</a:t>
            </a:r>
          </a:p>
          <a:p>
            <a:endParaRPr lang="en-US" dirty="0">
              <a:latin typeface="Candara" panose="020E0502030303020204" pitchFamily="34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endParaRPr lang="en-US" dirty="0">
              <a:latin typeface="Candara" panose="020E0502030303020204" pitchFamily="34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pic>
        <p:nvPicPr>
          <p:cNvPr id="13" name="Picture 12" descr="Chart, bar chart&#10;&#10;Description automatically generated">
            <a:extLst>
              <a:ext uri="{FF2B5EF4-FFF2-40B4-BE49-F238E27FC236}">
                <a16:creationId xmlns:a16="http://schemas.microsoft.com/office/drawing/2014/main" id="{C9BB4023-2AF1-448B-81E7-3CECE7C697F6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1250" y="3531765"/>
            <a:ext cx="5111891" cy="3166844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122DBFAB-8B86-4222-A5B3-8845F8144B59}"/>
              </a:ext>
            </a:extLst>
          </p:cNvPr>
          <p:cNvGrpSpPr/>
          <p:nvPr/>
        </p:nvGrpSpPr>
        <p:grpSpPr>
          <a:xfrm>
            <a:off x="117445" y="100668"/>
            <a:ext cx="11965697" cy="508932"/>
            <a:chOff x="117446" y="100668"/>
            <a:chExt cx="6905802" cy="508932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4C6590E-F00D-4470-8E0D-1F2ACC64FD8C}"/>
                </a:ext>
              </a:extLst>
            </p:cNvPr>
            <p:cNvSpPr/>
            <p:nvPr/>
          </p:nvSpPr>
          <p:spPr>
            <a:xfrm>
              <a:off x="117446" y="100668"/>
              <a:ext cx="1023967" cy="508932"/>
            </a:xfrm>
            <a:prstGeom prst="rect">
              <a:avLst/>
            </a:prstGeom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Bahnschrift SemiBold SemiConden" panose="020B0502040204020203" pitchFamily="34" charset="0"/>
                </a:rPr>
                <a:t>PROBLEM IDENTIFICATION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8A3C650-68D5-4271-A985-E860E06F8A2E}"/>
                </a:ext>
              </a:extLst>
            </p:cNvPr>
            <p:cNvSpPr/>
            <p:nvPr/>
          </p:nvSpPr>
          <p:spPr>
            <a:xfrm>
              <a:off x="1293813" y="100668"/>
              <a:ext cx="1023967" cy="508932"/>
            </a:xfrm>
            <a:prstGeom prst="rect">
              <a:avLst/>
            </a:prstGeom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Bahnschrift SemiBold SemiConden" panose="020B0502040204020203" pitchFamily="34" charset="0"/>
                </a:rPr>
                <a:t>DATA WRANGLING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A833E72-EAB9-4C04-B5E5-8A3E3DADE517}"/>
                </a:ext>
              </a:extLst>
            </p:cNvPr>
            <p:cNvSpPr/>
            <p:nvPr/>
          </p:nvSpPr>
          <p:spPr>
            <a:xfrm>
              <a:off x="2470180" y="100668"/>
              <a:ext cx="1023967" cy="508932"/>
            </a:xfrm>
            <a:prstGeom prst="rect">
              <a:avLst/>
            </a:prstGeom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Bahnschrift SemiBold SemiConden" panose="020B0502040204020203" pitchFamily="34" charset="0"/>
                </a:rPr>
                <a:t>EDA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135E735-DFD9-4C04-8FEC-9E2B7FE1D722}"/>
                </a:ext>
              </a:extLst>
            </p:cNvPr>
            <p:cNvSpPr/>
            <p:nvPr/>
          </p:nvSpPr>
          <p:spPr>
            <a:xfrm>
              <a:off x="3646547" y="100668"/>
              <a:ext cx="1023967" cy="508932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Bahnschrift SemiBold SemiConden" panose="020B0502040204020203" pitchFamily="34" charset="0"/>
                </a:rPr>
                <a:t>PRE-PROCESSING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2AE1978-1D21-4FAE-B395-A18957ED72FA}"/>
                </a:ext>
              </a:extLst>
            </p:cNvPr>
            <p:cNvSpPr/>
            <p:nvPr/>
          </p:nvSpPr>
          <p:spPr>
            <a:xfrm>
              <a:off x="4822914" y="100668"/>
              <a:ext cx="1023967" cy="508932"/>
            </a:xfrm>
            <a:prstGeom prst="rect">
              <a:avLst/>
            </a:prstGeom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Bahnschrift SemiBold SemiConden" panose="020B0502040204020203" pitchFamily="34" charset="0"/>
                </a:rPr>
                <a:t>MODELING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879E35C-3E24-4D4F-8BFF-E3608B9777AE}"/>
                </a:ext>
              </a:extLst>
            </p:cNvPr>
            <p:cNvSpPr/>
            <p:nvPr/>
          </p:nvSpPr>
          <p:spPr>
            <a:xfrm>
              <a:off x="5999281" y="100668"/>
              <a:ext cx="1023967" cy="508932"/>
            </a:xfrm>
            <a:prstGeom prst="rect">
              <a:avLst/>
            </a:prstGeom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Bahnschrift SemiBold SemiConden" panose="020B0502040204020203" pitchFamily="34" charset="0"/>
                </a:rPr>
                <a:t>DOCUMENTATION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182935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CA778B85-AC46-42AC-9A19-05DB3A965182}"/>
              </a:ext>
            </a:extLst>
          </p:cNvPr>
          <p:cNvSpPr txBox="1">
            <a:spLocks/>
          </p:cNvSpPr>
          <p:nvPr/>
        </p:nvSpPr>
        <p:spPr>
          <a:xfrm>
            <a:off x="1141413" y="1074485"/>
            <a:ext cx="9905998" cy="8739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>
                <a:latin typeface="Candara" panose="020E0502030303020204" pitchFamily="34" charset="0"/>
              </a:rPr>
              <a:t>Feature engineering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45B8D0D-0706-4265-AB63-610996274343}"/>
              </a:ext>
            </a:extLst>
          </p:cNvPr>
          <p:cNvSpPr txBox="1"/>
          <p:nvPr/>
        </p:nvSpPr>
        <p:spPr>
          <a:xfrm>
            <a:off x="1037240" y="2413336"/>
            <a:ext cx="641218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ndara" panose="020E0502030303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Using the arrival date, we created a feature containing arrival’s day of the week.</a:t>
            </a:r>
          </a:p>
          <a:p>
            <a:endParaRPr lang="en-US" dirty="0">
              <a:latin typeface="Candara" panose="020E0502030303020204" pitchFamily="34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r>
              <a:rPr lang="en-US" dirty="0">
                <a:latin typeface="Candara" panose="020E0502030303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Using the number of weekdays and weekend days booked we clustered they stays in 5 categories based on duration, creating </a:t>
            </a:r>
          </a:p>
          <a:p>
            <a:r>
              <a:rPr lang="en-US" dirty="0">
                <a:latin typeface="Candara" panose="020E0502030303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booking_purpose feature</a:t>
            </a:r>
          </a:p>
          <a:p>
            <a:endParaRPr lang="en-US" dirty="0">
              <a:latin typeface="Candara" panose="020E0502030303020204" pitchFamily="34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r>
              <a:rPr lang="en-US" dirty="0">
                <a:latin typeface="Candara" panose="020E0502030303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Using the received room type and assigned room</a:t>
            </a:r>
          </a:p>
          <a:p>
            <a:r>
              <a:rPr lang="en-US" dirty="0">
                <a:latin typeface="Candara" panose="020E0502030303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type we created the binomial feature</a:t>
            </a:r>
          </a:p>
          <a:p>
            <a:r>
              <a:rPr lang="en-US" dirty="0">
                <a:latin typeface="Candara" panose="020E0502030303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received_different_room. </a:t>
            </a:r>
          </a:p>
          <a:p>
            <a:endParaRPr lang="en-US" dirty="0">
              <a:latin typeface="Candara" panose="020E0502030303020204" pitchFamily="34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pic>
        <p:nvPicPr>
          <p:cNvPr id="15" name="Picture 14" descr="Chart, bar chart&#10;&#10;Description automatically generated">
            <a:extLst>
              <a:ext uri="{FF2B5EF4-FFF2-40B4-BE49-F238E27FC236}">
                <a16:creationId xmlns:a16="http://schemas.microsoft.com/office/drawing/2014/main" id="{54A63B87-FEE3-41C4-B0D3-25E45AFD204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8480" y="1671236"/>
            <a:ext cx="4524661" cy="2556816"/>
          </a:xfrm>
          <a:prstGeom prst="rect">
            <a:avLst/>
          </a:prstGeom>
        </p:spPr>
      </p:pic>
      <p:pic>
        <p:nvPicPr>
          <p:cNvPr id="16" name="Picture 15" descr="Chart, scatter chart&#10;&#10;Description automatically generated">
            <a:extLst>
              <a:ext uri="{FF2B5EF4-FFF2-40B4-BE49-F238E27FC236}">
                <a16:creationId xmlns:a16="http://schemas.microsoft.com/office/drawing/2014/main" id="{0339F875-0C92-42B4-9443-EC06643F466A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5241" y="4350047"/>
            <a:ext cx="6057900" cy="2407285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B50222F0-CDEF-492F-99E6-DEF3EC3E8AD3}"/>
              </a:ext>
            </a:extLst>
          </p:cNvPr>
          <p:cNvGrpSpPr/>
          <p:nvPr/>
        </p:nvGrpSpPr>
        <p:grpSpPr>
          <a:xfrm>
            <a:off x="117445" y="100668"/>
            <a:ext cx="11965697" cy="508932"/>
            <a:chOff x="117446" y="100668"/>
            <a:chExt cx="6905802" cy="508932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2B64D902-AFE3-48F3-A429-79F4168F3A2F}"/>
                </a:ext>
              </a:extLst>
            </p:cNvPr>
            <p:cNvSpPr/>
            <p:nvPr/>
          </p:nvSpPr>
          <p:spPr>
            <a:xfrm>
              <a:off x="117446" y="100668"/>
              <a:ext cx="1023967" cy="508932"/>
            </a:xfrm>
            <a:prstGeom prst="rect">
              <a:avLst/>
            </a:prstGeom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Bahnschrift SemiBold SemiConden" panose="020B0502040204020203" pitchFamily="34" charset="0"/>
                </a:rPr>
                <a:t>PROBLEM IDENTIFICATION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5B1CC2B4-F0F0-44D2-B0AD-FAA07C703060}"/>
                </a:ext>
              </a:extLst>
            </p:cNvPr>
            <p:cNvSpPr/>
            <p:nvPr/>
          </p:nvSpPr>
          <p:spPr>
            <a:xfrm>
              <a:off x="1293813" y="100668"/>
              <a:ext cx="1023967" cy="508932"/>
            </a:xfrm>
            <a:prstGeom prst="rect">
              <a:avLst/>
            </a:prstGeom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Bahnschrift SemiBold SemiConden" panose="020B0502040204020203" pitchFamily="34" charset="0"/>
                </a:rPr>
                <a:t>DATA WRANGLING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CAFC45E5-23C9-4BA5-9B28-24DE2E308F6F}"/>
                </a:ext>
              </a:extLst>
            </p:cNvPr>
            <p:cNvSpPr/>
            <p:nvPr/>
          </p:nvSpPr>
          <p:spPr>
            <a:xfrm>
              <a:off x="2470180" y="100668"/>
              <a:ext cx="1023967" cy="508932"/>
            </a:xfrm>
            <a:prstGeom prst="rect">
              <a:avLst/>
            </a:prstGeom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Bahnschrift SemiBold SemiConden" panose="020B0502040204020203" pitchFamily="34" charset="0"/>
                </a:rPr>
                <a:t>EDA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1DE9505E-665A-4E99-A7A8-59155D155274}"/>
                </a:ext>
              </a:extLst>
            </p:cNvPr>
            <p:cNvSpPr/>
            <p:nvPr/>
          </p:nvSpPr>
          <p:spPr>
            <a:xfrm>
              <a:off x="3646547" y="100668"/>
              <a:ext cx="1023967" cy="508932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Bahnschrift SemiBold SemiConden" panose="020B0502040204020203" pitchFamily="34" charset="0"/>
                </a:rPr>
                <a:t>PRE-PROCESSING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538B7BDC-8861-4832-B44D-744998CA1CC5}"/>
                </a:ext>
              </a:extLst>
            </p:cNvPr>
            <p:cNvSpPr/>
            <p:nvPr/>
          </p:nvSpPr>
          <p:spPr>
            <a:xfrm>
              <a:off x="4822914" y="100668"/>
              <a:ext cx="1023967" cy="508932"/>
            </a:xfrm>
            <a:prstGeom prst="rect">
              <a:avLst/>
            </a:prstGeom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Bahnschrift SemiBold SemiConden" panose="020B0502040204020203" pitchFamily="34" charset="0"/>
                </a:rPr>
                <a:t>MODELING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7704C311-D044-4807-B16E-0248F0C941EF}"/>
                </a:ext>
              </a:extLst>
            </p:cNvPr>
            <p:cNvSpPr/>
            <p:nvPr/>
          </p:nvSpPr>
          <p:spPr>
            <a:xfrm>
              <a:off x="5999281" y="100668"/>
              <a:ext cx="1023967" cy="508932"/>
            </a:xfrm>
            <a:prstGeom prst="rect">
              <a:avLst/>
            </a:prstGeom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Bahnschrift SemiBold SemiConden" panose="020B0502040204020203" pitchFamily="34" charset="0"/>
                </a:rPr>
                <a:t>DOCUMENTATION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566929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CA778B85-AC46-42AC-9A19-05DB3A965182}"/>
              </a:ext>
            </a:extLst>
          </p:cNvPr>
          <p:cNvSpPr txBox="1">
            <a:spLocks/>
          </p:cNvSpPr>
          <p:nvPr/>
        </p:nvSpPr>
        <p:spPr>
          <a:xfrm>
            <a:off x="1141413" y="1074485"/>
            <a:ext cx="9905998" cy="8739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>
                <a:latin typeface="Candara" panose="020E0502030303020204" pitchFamily="34" charset="0"/>
              </a:rPr>
              <a:t>Customer Segmentation – Unsupervised Learning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45B8D0D-0706-4265-AB63-610996274343}"/>
              </a:ext>
            </a:extLst>
          </p:cNvPr>
          <p:cNvSpPr txBox="1"/>
          <p:nvPr/>
        </p:nvSpPr>
        <p:spPr>
          <a:xfrm>
            <a:off x="1004560" y="2215282"/>
            <a:ext cx="677063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ndara" panose="020E0502030303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For the Unsupervised Learning Clustering we used just 21 features</a:t>
            </a:r>
          </a:p>
          <a:p>
            <a:endParaRPr lang="en-US" dirty="0">
              <a:latin typeface="Candara" panose="020E0502030303020204" pitchFamily="34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r>
              <a:rPr lang="en-US" dirty="0">
                <a:latin typeface="Candara" panose="020E0502030303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Compared how Kmeans model performed before and after scaling and PCA transformation</a:t>
            </a:r>
          </a:p>
          <a:p>
            <a:endParaRPr lang="en-US" dirty="0">
              <a:latin typeface="Candara" panose="020E0502030303020204" pitchFamily="34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r>
              <a:rPr lang="en-US" dirty="0">
                <a:latin typeface="Candara" panose="020E0502030303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Best model with a silhouette_score of  0.54 returned 5 classes(with Scaler and 4PCA features)</a:t>
            </a:r>
          </a:p>
        </p:txBody>
      </p:sp>
      <p:pic>
        <p:nvPicPr>
          <p:cNvPr id="17" name="Picture 16" descr="Chart, line chart&#10;&#10;Description automatically generated">
            <a:extLst>
              <a:ext uri="{FF2B5EF4-FFF2-40B4-BE49-F238E27FC236}">
                <a16:creationId xmlns:a16="http://schemas.microsoft.com/office/drawing/2014/main" id="{DCA2E33B-7D30-43BA-B169-FA2C09D7E759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7262" y="1845910"/>
            <a:ext cx="4205880" cy="2390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Picture 17" descr="Chart, funnel chart, surface chart&#10;&#10;Description automatically generated">
            <a:extLst>
              <a:ext uri="{FF2B5EF4-FFF2-40B4-BE49-F238E27FC236}">
                <a16:creationId xmlns:a16="http://schemas.microsoft.com/office/drawing/2014/main" id="{56AEDB9F-BC1C-4682-8932-E2A0FCE6E2E8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7262" y="4303552"/>
            <a:ext cx="4205880" cy="24537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Picture 18" descr="Chart, scatter chart&#10;&#10;Description automatically generated">
            <a:extLst>
              <a:ext uri="{FF2B5EF4-FFF2-40B4-BE49-F238E27FC236}">
                <a16:creationId xmlns:a16="http://schemas.microsoft.com/office/drawing/2014/main" id="{758134DA-98E3-4BF8-9D4C-7880EA7FCBCC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1039" y="4303552"/>
            <a:ext cx="4636840" cy="24537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Picture 19" descr="Chart, scatter chart&#10;&#10;Description automatically generated">
            <a:extLst>
              <a:ext uri="{FF2B5EF4-FFF2-40B4-BE49-F238E27FC236}">
                <a16:creationId xmlns:a16="http://schemas.microsoft.com/office/drawing/2014/main" id="{27F7B211-EBE4-4AB2-BD67-5DD760055CEC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45" y="4303552"/>
            <a:ext cx="2984211" cy="245378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B229D553-1813-46C6-9EC4-BFF5B813A8F4}"/>
              </a:ext>
            </a:extLst>
          </p:cNvPr>
          <p:cNvGrpSpPr/>
          <p:nvPr/>
        </p:nvGrpSpPr>
        <p:grpSpPr>
          <a:xfrm>
            <a:off x="117445" y="100668"/>
            <a:ext cx="11965697" cy="508932"/>
            <a:chOff x="117446" y="100668"/>
            <a:chExt cx="6905802" cy="508932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F74EC68C-6107-4D4F-A80F-827CBC83E552}"/>
                </a:ext>
              </a:extLst>
            </p:cNvPr>
            <p:cNvSpPr/>
            <p:nvPr/>
          </p:nvSpPr>
          <p:spPr>
            <a:xfrm>
              <a:off x="117446" y="100668"/>
              <a:ext cx="1023967" cy="508932"/>
            </a:xfrm>
            <a:prstGeom prst="rect">
              <a:avLst/>
            </a:prstGeom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Bahnschrift SemiBold SemiConden" panose="020B0502040204020203" pitchFamily="34" charset="0"/>
                </a:rPr>
                <a:t>PROBLEM IDENTIFICATION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69FD8339-47C5-495C-B96A-D5A8955D15BB}"/>
                </a:ext>
              </a:extLst>
            </p:cNvPr>
            <p:cNvSpPr/>
            <p:nvPr/>
          </p:nvSpPr>
          <p:spPr>
            <a:xfrm>
              <a:off x="1293813" y="100668"/>
              <a:ext cx="1023967" cy="508932"/>
            </a:xfrm>
            <a:prstGeom prst="rect">
              <a:avLst/>
            </a:prstGeom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Bahnschrift SemiBold SemiConden" panose="020B0502040204020203" pitchFamily="34" charset="0"/>
                </a:rPr>
                <a:t>DATA WRANGLING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62B8A247-5FF0-4589-AF05-9F7CF36B61BF}"/>
                </a:ext>
              </a:extLst>
            </p:cNvPr>
            <p:cNvSpPr/>
            <p:nvPr/>
          </p:nvSpPr>
          <p:spPr>
            <a:xfrm>
              <a:off x="2470180" y="100668"/>
              <a:ext cx="1023967" cy="508932"/>
            </a:xfrm>
            <a:prstGeom prst="rect">
              <a:avLst/>
            </a:prstGeom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Bahnschrift SemiBold SemiConden" panose="020B0502040204020203" pitchFamily="34" charset="0"/>
                </a:rPr>
                <a:t>EDA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5520FE21-AA74-48D5-A9F4-3EC4D0A8638E}"/>
                </a:ext>
              </a:extLst>
            </p:cNvPr>
            <p:cNvSpPr/>
            <p:nvPr/>
          </p:nvSpPr>
          <p:spPr>
            <a:xfrm>
              <a:off x="3646547" y="100668"/>
              <a:ext cx="1023967" cy="508932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Bahnschrift SemiBold SemiConden" panose="020B0502040204020203" pitchFamily="34" charset="0"/>
                </a:rPr>
                <a:t>PRE-PROCESSING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294F65EC-084C-4E95-94C5-05F5D8C6250A}"/>
                </a:ext>
              </a:extLst>
            </p:cNvPr>
            <p:cNvSpPr/>
            <p:nvPr/>
          </p:nvSpPr>
          <p:spPr>
            <a:xfrm>
              <a:off x="4822914" y="100668"/>
              <a:ext cx="1023967" cy="508932"/>
            </a:xfrm>
            <a:prstGeom prst="rect">
              <a:avLst/>
            </a:prstGeom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Bahnschrift SemiBold SemiConden" panose="020B0502040204020203" pitchFamily="34" charset="0"/>
                </a:rPr>
                <a:t>MODELING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8F5AD36-68E1-483F-9F63-9FEAC6DF544C}"/>
                </a:ext>
              </a:extLst>
            </p:cNvPr>
            <p:cNvSpPr/>
            <p:nvPr/>
          </p:nvSpPr>
          <p:spPr>
            <a:xfrm>
              <a:off x="5999281" y="100668"/>
              <a:ext cx="1023967" cy="508932"/>
            </a:xfrm>
            <a:prstGeom prst="rect">
              <a:avLst/>
            </a:prstGeom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Bahnschrift SemiBold SemiConden" panose="020B0502040204020203" pitchFamily="34" charset="0"/>
                </a:rPr>
                <a:t>DOCUMENTATION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084195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FFC08339-8FB9-4025-A0D1-ED42ABD5D524}"/>
              </a:ext>
            </a:extLst>
          </p:cNvPr>
          <p:cNvSpPr txBox="1">
            <a:spLocks/>
          </p:cNvSpPr>
          <p:nvPr/>
        </p:nvSpPr>
        <p:spPr>
          <a:xfrm>
            <a:off x="1141413" y="1074485"/>
            <a:ext cx="9905998" cy="8739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>
                <a:latin typeface="Candara" panose="020E0502030303020204" pitchFamily="34" charset="0"/>
              </a:rPr>
              <a:t>Metrics and Supervised Learning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F1A6D5-C7FF-4F88-91EC-33C9EEEA38A0}"/>
              </a:ext>
            </a:extLst>
          </p:cNvPr>
          <p:cNvSpPr txBox="1"/>
          <p:nvPr/>
        </p:nvSpPr>
        <p:spPr>
          <a:xfrm>
            <a:off x="1004560" y="2215282"/>
            <a:ext cx="844144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ndara" panose="020E0502030303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Metrics used: Accuracy and ROC’s area under the curve for ranking and additional confusion matrix and classification report from visualization. We used a DataFrame to save the metrics.</a:t>
            </a:r>
          </a:p>
          <a:p>
            <a:endParaRPr lang="en-US" dirty="0">
              <a:latin typeface="Candara" panose="020E0502030303020204" pitchFamily="34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r>
              <a:rPr lang="en-US" dirty="0">
                <a:latin typeface="Candara" panose="020E0502030303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The models used are: LogisticRegression, KNN, Random Forest Tree and Catboost.</a:t>
            </a:r>
          </a:p>
          <a:p>
            <a:endParaRPr lang="en-US" dirty="0">
              <a:latin typeface="Candara" panose="020E0502030303020204" pitchFamily="34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r>
              <a:rPr lang="en-US" dirty="0">
                <a:latin typeface="Candara" panose="020E0502030303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Other Tools used: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ndara" panose="020E0502030303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Hyperparameter Tuning Using GridsearchCV and RandomSearchCV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ndara" panose="020E0502030303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Regularization using Lasso or </a:t>
            </a:r>
          </a:p>
          <a:p>
            <a:r>
              <a:rPr lang="en-US" dirty="0">
                <a:latin typeface="Candara" panose="020E0502030303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	Ridge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ndara" panose="020E0502030303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Feature Decomposition using PCA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ndara" panose="020E0502030303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Feature Selection using </a:t>
            </a:r>
          </a:p>
          <a:p>
            <a:r>
              <a:rPr lang="en-US" dirty="0">
                <a:latin typeface="Candara" panose="020E0502030303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	permutation_importance and </a:t>
            </a:r>
          </a:p>
          <a:p>
            <a:r>
              <a:rPr lang="en-US" dirty="0">
                <a:latin typeface="Candara" panose="020E0502030303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	feature_importances_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1CD47AA-3B72-4C4B-B73F-BCED3A585D98}"/>
              </a:ext>
            </a:extLst>
          </p:cNvPr>
          <p:cNvGrpSpPr/>
          <p:nvPr/>
        </p:nvGrpSpPr>
        <p:grpSpPr>
          <a:xfrm>
            <a:off x="117445" y="100668"/>
            <a:ext cx="11965697" cy="508932"/>
            <a:chOff x="117446" y="100668"/>
            <a:chExt cx="6905802" cy="508932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28D608E-368F-449A-A73B-A5E84192752C}"/>
                </a:ext>
              </a:extLst>
            </p:cNvPr>
            <p:cNvSpPr/>
            <p:nvPr/>
          </p:nvSpPr>
          <p:spPr>
            <a:xfrm>
              <a:off x="117446" y="100668"/>
              <a:ext cx="1023967" cy="508932"/>
            </a:xfrm>
            <a:prstGeom prst="rect">
              <a:avLst/>
            </a:prstGeom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Bahnschrift SemiBold SemiConden" panose="020B0502040204020203" pitchFamily="34" charset="0"/>
                </a:rPr>
                <a:t>PROBLEM IDENTIFICATION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27D3970-8ABB-4A4F-8879-FD76D8B9D361}"/>
                </a:ext>
              </a:extLst>
            </p:cNvPr>
            <p:cNvSpPr/>
            <p:nvPr/>
          </p:nvSpPr>
          <p:spPr>
            <a:xfrm>
              <a:off x="1293813" y="100668"/>
              <a:ext cx="1023967" cy="508932"/>
            </a:xfrm>
            <a:prstGeom prst="rect">
              <a:avLst/>
            </a:prstGeom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Bahnschrift SemiBold SemiConden" panose="020B0502040204020203" pitchFamily="34" charset="0"/>
                </a:rPr>
                <a:t>DATA WRANGLING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4476482-5E31-494D-B15A-69148607C497}"/>
                </a:ext>
              </a:extLst>
            </p:cNvPr>
            <p:cNvSpPr/>
            <p:nvPr/>
          </p:nvSpPr>
          <p:spPr>
            <a:xfrm>
              <a:off x="2470180" y="100668"/>
              <a:ext cx="1023967" cy="508932"/>
            </a:xfrm>
            <a:prstGeom prst="rect">
              <a:avLst/>
            </a:prstGeom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Bahnschrift SemiBold SemiConden" panose="020B0502040204020203" pitchFamily="34" charset="0"/>
                </a:rPr>
                <a:t>EDA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51EFA5D-37DC-46AE-8BD7-120EFF7092A7}"/>
                </a:ext>
              </a:extLst>
            </p:cNvPr>
            <p:cNvSpPr/>
            <p:nvPr/>
          </p:nvSpPr>
          <p:spPr>
            <a:xfrm>
              <a:off x="3646547" y="100668"/>
              <a:ext cx="1023967" cy="508932"/>
            </a:xfrm>
            <a:prstGeom prst="rect">
              <a:avLst/>
            </a:prstGeom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Bahnschrift SemiBold SemiConden" panose="020B0502040204020203" pitchFamily="34" charset="0"/>
                </a:rPr>
                <a:t>PRE-PROCESSING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D01B0B5-858B-412C-AFFA-8C859447861C}"/>
                </a:ext>
              </a:extLst>
            </p:cNvPr>
            <p:cNvSpPr/>
            <p:nvPr/>
          </p:nvSpPr>
          <p:spPr>
            <a:xfrm>
              <a:off x="4822914" y="100668"/>
              <a:ext cx="1023967" cy="508932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Bahnschrift SemiBold SemiConden" panose="020B0502040204020203" pitchFamily="34" charset="0"/>
                </a:rPr>
                <a:t>MODELING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CC0DAF0-FF82-49DF-AC47-D32F5EB710EB}"/>
                </a:ext>
              </a:extLst>
            </p:cNvPr>
            <p:cNvSpPr/>
            <p:nvPr/>
          </p:nvSpPr>
          <p:spPr>
            <a:xfrm>
              <a:off x="5999281" y="100668"/>
              <a:ext cx="1023967" cy="508932"/>
            </a:xfrm>
            <a:prstGeom prst="rect">
              <a:avLst/>
            </a:prstGeom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Bahnschrift SemiBold SemiConden" panose="020B0502040204020203" pitchFamily="34" charset="0"/>
                </a:rPr>
                <a:t>DOCUMENTATION</a:t>
              </a:r>
            </a:p>
          </p:txBody>
        </p:sp>
      </p:grpSp>
      <p:pic>
        <p:nvPicPr>
          <p:cNvPr id="20" name="Picture 19" descr="Chart&#10;&#10;Description automatically generated">
            <a:extLst>
              <a:ext uri="{FF2B5EF4-FFF2-40B4-BE49-F238E27FC236}">
                <a16:creationId xmlns:a16="http://schemas.microsoft.com/office/drawing/2014/main" id="{CFFD3C7C-3728-4944-AA96-8529FAB2FFB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0069784" y="1333850"/>
            <a:ext cx="2013358" cy="3141678"/>
          </a:xfrm>
          <a:prstGeom prst="rect">
            <a:avLst/>
          </a:prstGeom>
        </p:spPr>
      </p:pic>
      <p:pic>
        <p:nvPicPr>
          <p:cNvPr id="21" name="Picture 20" descr="Graphical user interface, chart&#10;&#10;Description automatically generated with medium confidence">
            <a:extLst>
              <a:ext uri="{FF2B5EF4-FFF2-40B4-BE49-F238E27FC236}">
                <a16:creationId xmlns:a16="http://schemas.microsoft.com/office/drawing/2014/main" id="{705121B1-A149-44A0-8B1C-FAB823A328E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0069784" y="4555222"/>
            <a:ext cx="2013358" cy="2202110"/>
          </a:xfrm>
          <a:prstGeom prst="rect">
            <a:avLst/>
          </a:prstGeom>
        </p:spPr>
      </p:pic>
      <p:pic>
        <p:nvPicPr>
          <p:cNvPr id="22" name="Picture 21" descr="Chart, line chart&#10;&#10;Description automatically generated">
            <a:extLst>
              <a:ext uri="{FF2B5EF4-FFF2-40B4-BE49-F238E27FC236}">
                <a16:creationId xmlns:a16="http://schemas.microsoft.com/office/drawing/2014/main" id="{2D21F273-8E6B-4E48-8B8C-9EED67D6FD82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1390" y="4555222"/>
            <a:ext cx="5224069" cy="22021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843282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FFC08339-8FB9-4025-A0D1-ED42ABD5D524}"/>
              </a:ext>
            </a:extLst>
          </p:cNvPr>
          <p:cNvSpPr txBox="1">
            <a:spLocks/>
          </p:cNvSpPr>
          <p:nvPr/>
        </p:nvSpPr>
        <p:spPr>
          <a:xfrm>
            <a:off x="1174253" y="959257"/>
            <a:ext cx="5163328" cy="17168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en-US" dirty="0">
              <a:latin typeface="Candara" panose="020E0502030303020204" pitchFamily="34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1CD47AA-3B72-4C4B-B73F-BCED3A585D98}"/>
              </a:ext>
            </a:extLst>
          </p:cNvPr>
          <p:cNvGrpSpPr/>
          <p:nvPr/>
        </p:nvGrpSpPr>
        <p:grpSpPr>
          <a:xfrm>
            <a:off x="117445" y="100668"/>
            <a:ext cx="11965697" cy="508932"/>
            <a:chOff x="117446" y="100668"/>
            <a:chExt cx="6905802" cy="508932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28D608E-368F-449A-A73B-A5E84192752C}"/>
                </a:ext>
              </a:extLst>
            </p:cNvPr>
            <p:cNvSpPr/>
            <p:nvPr/>
          </p:nvSpPr>
          <p:spPr>
            <a:xfrm>
              <a:off x="117446" y="100668"/>
              <a:ext cx="1023967" cy="508932"/>
            </a:xfrm>
            <a:prstGeom prst="rect">
              <a:avLst/>
            </a:prstGeom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Bahnschrift SemiBold SemiConden" panose="020B0502040204020203" pitchFamily="34" charset="0"/>
                </a:rPr>
                <a:t>PROBLEM IDENTIFICATION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27D3970-8ABB-4A4F-8879-FD76D8B9D361}"/>
                </a:ext>
              </a:extLst>
            </p:cNvPr>
            <p:cNvSpPr/>
            <p:nvPr/>
          </p:nvSpPr>
          <p:spPr>
            <a:xfrm>
              <a:off x="1293813" y="100668"/>
              <a:ext cx="1023967" cy="508932"/>
            </a:xfrm>
            <a:prstGeom prst="rect">
              <a:avLst/>
            </a:prstGeom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Bahnschrift SemiBold SemiConden" panose="020B0502040204020203" pitchFamily="34" charset="0"/>
                </a:rPr>
                <a:t>DATA WRANGLING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4476482-5E31-494D-B15A-69148607C497}"/>
                </a:ext>
              </a:extLst>
            </p:cNvPr>
            <p:cNvSpPr/>
            <p:nvPr/>
          </p:nvSpPr>
          <p:spPr>
            <a:xfrm>
              <a:off x="2470180" y="100668"/>
              <a:ext cx="1023967" cy="508932"/>
            </a:xfrm>
            <a:prstGeom prst="rect">
              <a:avLst/>
            </a:prstGeom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Bahnschrift SemiBold SemiConden" panose="020B0502040204020203" pitchFamily="34" charset="0"/>
                </a:rPr>
                <a:t>EDA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51EFA5D-37DC-46AE-8BD7-120EFF7092A7}"/>
                </a:ext>
              </a:extLst>
            </p:cNvPr>
            <p:cNvSpPr/>
            <p:nvPr/>
          </p:nvSpPr>
          <p:spPr>
            <a:xfrm>
              <a:off x="3646547" y="100668"/>
              <a:ext cx="1023967" cy="508932"/>
            </a:xfrm>
            <a:prstGeom prst="rect">
              <a:avLst/>
            </a:prstGeom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Bahnschrift SemiBold SemiConden" panose="020B0502040204020203" pitchFamily="34" charset="0"/>
                </a:rPr>
                <a:t>PRE-PROCESSING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D01B0B5-858B-412C-AFFA-8C859447861C}"/>
                </a:ext>
              </a:extLst>
            </p:cNvPr>
            <p:cNvSpPr/>
            <p:nvPr/>
          </p:nvSpPr>
          <p:spPr>
            <a:xfrm>
              <a:off x="4822914" y="100668"/>
              <a:ext cx="1023967" cy="508932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Bahnschrift SemiBold SemiConden" panose="020B0502040204020203" pitchFamily="34" charset="0"/>
                </a:rPr>
                <a:t>MODELING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CC0DAF0-FF82-49DF-AC47-D32F5EB710EB}"/>
                </a:ext>
              </a:extLst>
            </p:cNvPr>
            <p:cNvSpPr/>
            <p:nvPr/>
          </p:nvSpPr>
          <p:spPr>
            <a:xfrm>
              <a:off x="5999281" y="100668"/>
              <a:ext cx="1023967" cy="508932"/>
            </a:xfrm>
            <a:prstGeom prst="rect">
              <a:avLst/>
            </a:prstGeom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Bahnschrift SemiBold SemiConden" panose="020B0502040204020203" pitchFamily="34" charset="0"/>
                </a:rPr>
                <a:t>DOCUMENTATION</a:t>
              </a:r>
            </a:p>
          </p:txBody>
        </p:sp>
      </p:grpSp>
      <p:pic>
        <p:nvPicPr>
          <p:cNvPr id="22" name="Picture 21" descr="Table&#10;&#10;Description automatically generated">
            <a:extLst>
              <a:ext uri="{FF2B5EF4-FFF2-40B4-BE49-F238E27FC236}">
                <a16:creationId xmlns:a16="http://schemas.microsoft.com/office/drawing/2014/main" id="{CBD3895B-92C0-4079-987C-E787C55BEB7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025242" y="674032"/>
            <a:ext cx="6057900" cy="6083300"/>
          </a:xfrm>
          <a:prstGeom prst="rect">
            <a:avLst/>
          </a:prstGeom>
        </p:spPr>
      </p:pic>
      <p:sp>
        <p:nvSpPr>
          <p:cNvPr id="23" name="Title 1">
            <a:extLst>
              <a:ext uri="{FF2B5EF4-FFF2-40B4-BE49-F238E27FC236}">
                <a16:creationId xmlns:a16="http://schemas.microsoft.com/office/drawing/2014/main" id="{B016BA23-F95F-4419-9804-89A8056FFA91}"/>
              </a:ext>
            </a:extLst>
          </p:cNvPr>
          <p:cNvSpPr txBox="1">
            <a:spLocks/>
          </p:cNvSpPr>
          <p:nvPr/>
        </p:nvSpPr>
        <p:spPr>
          <a:xfrm>
            <a:off x="1141413" y="1074484"/>
            <a:ext cx="4883829" cy="12660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>
                <a:latin typeface="Candara" panose="020E0502030303020204" pitchFamily="34" charset="0"/>
              </a:rPr>
              <a:t>Scores ranking and model selection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3A3F25F-9CB3-4E46-93D2-6EFF3EDE2CB8}"/>
              </a:ext>
            </a:extLst>
          </p:cNvPr>
          <p:cNvSpPr txBox="1"/>
          <p:nvPr/>
        </p:nvSpPr>
        <p:spPr>
          <a:xfrm>
            <a:off x="1004560" y="2215282"/>
            <a:ext cx="496370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ndara" panose="020E0502030303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Best model – RFT with n_estimators = 200</a:t>
            </a:r>
          </a:p>
          <a:p>
            <a:r>
              <a:rPr lang="en-US" dirty="0">
                <a:latin typeface="Candara" panose="020E0502030303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Accuracy: 0.8726 </a:t>
            </a:r>
          </a:p>
          <a:p>
            <a:r>
              <a:rPr lang="en-US" dirty="0">
                <a:latin typeface="Candara" panose="020E0502030303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roc_auc score: 0.9375 </a:t>
            </a:r>
          </a:p>
          <a:p>
            <a:endParaRPr lang="en-US" dirty="0">
              <a:latin typeface="Candara" panose="020E0502030303020204" pitchFamily="34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r>
              <a:rPr lang="en-US" dirty="0">
                <a:latin typeface="Candara" panose="020E0502030303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Second best model: Catboost</a:t>
            </a:r>
          </a:p>
          <a:p>
            <a:r>
              <a:rPr lang="en-US" dirty="0">
                <a:latin typeface="Candara" panose="020E0502030303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Accuracy: 0.8485</a:t>
            </a:r>
          </a:p>
          <a:p>
            <a:endParaRPr lang="en-US" dirty="0">
              <a:latin typeface="Candara" panose="020E0502030303020204" pitchFamily="34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r>
              <a:rPr lang="en-US" dirty="0">
                <a:latin typeface="Candara" panose="020E0502030303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Third best: KNN(10 neighbors)</a:t>
            </a:r>
          </a:p>
          <a:p>
            <a:r>
              <a:rPr lang="en-US" dirty="0">
                <a:latin typeface="Candara" panose="020E0502030303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Accuracy: 0.8290</a:t>
            </a:r>
          </a:p>
          <a:p>
            <a:r>
              <a:rPr lang="en-US" dirty="0">
                <a:latin typeface="Candara" panose="020E0502030303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roc_auc score: 0.9324 </a:t>
            </a:r>
          </a:p>
          <a:p>
            <a:endParaRPr lang="en-US" dirty="0">
              <a:latin typeface="Candara" panose="020E0502030303020204" pitchFamily="34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r>
              <a:rPr lang="en-US" dirty="0">
                <a:latin typeface="Candara" panose="020E0502030303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Fourth best: LogReg(c=0.31)</a:t>
            </a:r>
          </a:p>
          <a:p>
            <a:r>
              <a:rPr lang="en-US" dirty="0">
                <a:latin typeface="Candara" panose="020E0502030303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Accuracy: 0.8225</a:t>
            </a:r>
          </a:p>
          <a:p>
            <a:r>
              <a:rPr lang="en-US" dirty="0">
                <a:latin typeface="Candara" panose="020E0502030303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roc_auc score: 0.8763</a:t>
            </a:r>
          </a:p>
        </p:txBody>
      </p:sp>
      <p:pic>
        <p:nvPicPr>
          <p:cNvPr id="27" name="Picture 26" descr="Chart&#10;&#10;Description automatically generated">
            <a:extLst>
              <a:ext uri="{FF2B5EF4-FFF2-40B4-BE49-F238E27FC236}">
                <a16:creationId xmlns:a16="http://schemas.microsoft.com/office/drawing/2014/main" id="{2C47D2A5-0014-4954-BC08-15EB9892DBBD}"/>
              </a:ext>
            </a:extLst>
          </p:cNvPr>
          <p:cNvPicPr/>
          <p:nvPr/>
        </p:nvPicPr>
        <p:blipFill rotWithShape="1">
          <a:blip r:embed="rId3"/>
          <a:srcRect r="33481"/>
          <a:stretch/>
        </p:blipFill>
        <p:spPr bwMode="auto">
          <a:xfrm>
            <a:off x="4068661" y="2771561"/>
            <a:ext cx="1899601" cy="398577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3143878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FFC08339-8FB9-4025-A0D1-ED42ABD5D524}"/>
              </a:ext>
            </a:extLst>
          </p:cNvPr>
          <p:cNvSpPr txBox="1">
            <a:spLocks/>
          </p:cNvSpPr>
          <p:nvPr/>
        </p:nvSpPr>
        <p:spPr>
          <a:xfrm>
            <a:off x="1174253" y="959257"/>
            <a:ext cx="5163328" cy="17168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en-US" dirty="0">
              <a:latin typeface="Candara" panose="020E0502030303020204" pitchFamily="34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1CD47AA-3B72-4C4B-B73F-BCED3A585D98}"/>
              </a:ext>
            </a:extLst>
          </p:cNvPr>
          <p:cNvGrpSpPr/>
          <p:nvPr/>
        </p:nvGrpSpPr>
        <p:grpSpPr>
          <a:xfrm>
            <a:off x="117445" y="100668"/>
            <a:ext cx="11965697" cy="508932"/>
            <a:chOff x="117446" y="100668"/>
            <a:chExt cx="6905802" cy="508932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28D608E-368F-449A-A73B-A5E84192752C}"/>
                </a:ext>
              </a:extLst>
            </p:cNvPr>
            <p:cNvSpPr/>
            <p:nvPr/>
          </p:nvSpPr>
          <p:spPr>
            <a:xfrm>
              <a:off x="117446" y="100668"/>
              <a:ext cx="1023967" cy="508932"/>
            </a:xfrm>
            <a:prstGeom prst="rect">
              <a:avLst/>
            </a:prstGeom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Bahnschrift SemiBold SemiConden" panose="020B0502040204020203" pitchFamily="34" charset="0"/>
                </a:rPr>
                <a:t>PROBLEM IDENTIFICATION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27D3970-8ABB-4A4F-8879-FD76D8B9D361}"/>
                </a:ext>
              </a:extLst>
            </p:cNvPr>
            <p:cNvSpPr/>
            <p:nvPr/>
          </p:nvSpPr>
          <p:spPr>
            <a:xfrm>
              <a:off x="1293813" y="100668"/>
              <a:ext cx="1023967" cy="508932"/>
            </a:xfrm>
            <a:prstGeom prst="rect">
              <a:avLst/>
            </a:prstGeom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Bahnschrift SemiBold SemiConden" panose="020B0502040204020203" pitchFamily="34" charset="0"/>
                </a:rPr>
                <a:t>DATA WRANGLING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4476482-5E31-494D-B15A-69148607C497}"/>
                </a:ext>
              </a:extLst>
            </p:cNvPr>
            <p:cNvSpPr/>
            <p:nvPr/>
          </p:nvSpPr>
          <p:spPr>
            <a:xfrm>
              <a:off x="2470180" y="100668"/>
              <a:ext cx="1023967" cy="508932"/>
            </a:xfrm>
            <a:prstGeom prst="rect">
              <a:avLst/>
            </a:prstGeom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Bahnschrift SemiBold SemiConden" panose="020B0502040204020203" pitchFamily="34" charset="0"/>
                </a:rPr>
                <a:t>EDA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51EFA5D-37DC-46AE-8BD7-120EFF7092A7}"/>
                </a:ext>
              </a:extLst>
            </p:cNvPr>
            <p:cNvSpPr/>
            <p:nvPr/>
          </p:nvSpPr>
          <p:spPr>
            <a:xfrm>
              <a:off x="3646547" y="100668"/>
              <a:ext cx="1023967" cy="508932"/>
            </a:xfrm>
            <a:prstGeom prst="rect">
              <a:avLst/>
            </a:prstGeom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Bahnschrift SemiBold SemiConden" panose="020B0502040204020203" pitchFamily="34" charset="0"/>
                </a:rPr>
                <a:t>PRE-PROCESSING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D01B0B5-858B-412C-AFFA-8C859447861C}"/>
                </a:ext>
              </a:extLst>
            </p:cNvPr>
            <p:cNvSpPr/>
            <p:nvPr/>
          </p:nvSpPr>
          <p:spPr>
            <a:xfrm>
              <a:off x="4822914" y="100668"/>
              <a:ext cx="1023967" cy="508932"/>
            </a:xfrm>
            <a:prstGeom prst="rect">
              <a:avLst/>
            </a:prstGeom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Bahnschrift SemiBold SemiConden" panose="020B0502040204020203" pitchFamily="34" charset="0"/>
                </a:rPr>
                <a:t>MODELING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CC0DAF0-FF82-49DF-AC47-D32F5EB710EB}"/>
                </a:ext>
              </a:extLst>
            </p:cNvPr>
            <p:cNvSpPr/>
            <p:nvPr/>
          </p:nvSpPr>
          <p:spPr>
            <a:xfrm>
              <a:off x="5999281" y="100668"/>
              <a:ext cx="1023967" cy="508932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Bahnschrift SemiBold SemiConden" panose="020B0502040204020203" pitchFamily="34" charset="0"/>
                </a:rPr>
                <a:t>DOCUMENTATION</a:t>
              </a:r>
            </a:p>
          </p:txBody>
        </p:sp>
      </p:grpSp>
      <p:sp>
        <p:nvSpPr>
          <p:cNvPr id="20" name="Title 1">
            <a:extLst>
              <a:ext uri="{FF2B5EF4-FFF2-40B4-BE49-F238E27FC236}">
                <a16:creationId xmlns:a16="http://schemas.microsoft.com/office/drawing/2014/main" id="{78AE164A-0FA6-417D-AE2E-C25EEE0BB014}"/>
              </a:ext>
            </a:extLst>
          </p:cNvPr>
          <p:cNvSpPr txBox="1">
            <a:spLocks/>
          </p:cNvSpPr>
          <p:nvPr/>
        </p:nvSpPr>
        <p:spPr>
          <a:xfrm>
            <a:off x="1678309" y="700573"/>
            <a:ext cx="7683804" cy="12660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en-US" dirty="0">
              <a:latin typeface="Candara" panose="020E0502030303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3F88EE6-0B36-40E8-B712-4A74A031ED16}"/>
              </a:ext>
            </a:extLst>
          </p:cNvPr>
          <p:cNvSpPr txBox="1"/>
          <p:nvPr/>
        </p:nvSpPr>
        <p:spPr>
          <a:xfrm>
            <a:off x="1004559" y="2315950"/>
            <a:ext cx="860922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ndara" panose="020E0502030303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One aspect had under consideration was to have the prediction as fast as possible.</a:t>
            </a:r>
          </a:p>
          <a:p>
            <a:endParaRPr lang="en-US" dirty="0">
              <a:latin typeface="Candara" panose="020E0502030303020204" pitchFamily="34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r>
              <a:rPr lang="en-US" dirty="0">
                <a:latin typeface="Candara" panose="020E0502030303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Identified 2 possible models that can be deployed: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i="1" dirty="0">
                <a:latin typeface="Candara" panose="020E0502030303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Front Desk Cancellations Percentage model.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i="1" dirty="0">
                <a:latin typeface="Candara" panose="020E0502030303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Monthly Cancellations Assessment.</a:t>
            </a:r>
          </a:p>
          <a:p>
            <a:pPr lvl="1"/>
            <a:endParaRPr lang="en-US" i="1" dirty="0">
              <a:latin typeface="Candara" panose="020E0502030303020204" pitchFamily="34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r>
              <a:rPr lang="en-US" dirty="0">
                <a:latin typeface="Candara" panose="020E0502030303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Manually created a new random booking and calculated the prediction.</a:t>
            </a:r>
          </a:p>
          <a:p>
            <a:endParaRPr lang="en-US" dirty="0">
              <a:latin typeface="Candara" panose="020E0502030303020204" pitchFamily="34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r>
              <a:rPr lang="en-US" dirty="0">
                <a:latin typeface="Candara" panose="020E0502030303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The predicted probability is 0.52, so a </a:t>
            </a:r>
          </a:p>
          <a:p>
            <a:r>
              <a:rPr lang="en-US" dirty="0">
                <a:latin typeface="Candara" panose="020E0502030303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52% cancellation percentage.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i="1" dirty="0">
              <a:latin typeface="Candara" panose="020E0502030303020204" pitchFamily="34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lvl="1"/>
            <a:endParaRPr lang="en-US" i="1" dirty="0">
              <a:latin typeface="Candara" panose="020E0502030303020204" pitchFamily="34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pic>
        <p:nvPicPr>
          <p:cNvPr id="24" name="Picture 23" descr="Text, letter&#10;&#10;Description automatically generated">
            <a:extLst>
              <a:ext uri="{FF2B5EF4-FFF2-40B4-BE49-F238E27FC236}">
                <a16:creationId xmlns:a16="http://schemas.microsoft.com/office/drawing/2014/main" id="{FF88D1FC-6BA3-4688-A2BB-59FF985C5EC9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1618" y="1381522"/>
            <a:ext cx="2341880" cy="2743200"/>
          </a:xfrm>
          <a:prstGeom prst="rect">
            <a:avLst/>
          </a:prstGeom>
        </p:spPr>
      </p:pic>
      <p:pic>
        <p:nvPicPr>
          <p:cNvPr id="25" name="Picture 2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CD881CE-4ED6-481C-BE4D-48D151B246F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965598" y="5572527"/>
            <a:ext cx="6057900" cy="833755"/>
          </a:xfrm>
          <a:prstGeom prst="rect">
            <a:avLst/>
          </a:prstGeom>
        </p:spPr>
      </p:pic>
      <p:pic>
        <p:nvPicPr>
          <p:cNvPr id="28" name="Picture 27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AF21D446-CF7F-4EA1-8047-FED34C8AC330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5965598" y="4361978"/>
            <a:ext cx="6057900" cy="951865"/>
          </a:xfrm>
          <a:prstGeom prst="rect">
            <a:avLst/>
          </a:prstGeom>
        </p:spPr>
      </p:pic>
      <p:sp>
        <p:nvSpPr>
          <p:cNvPr id="29" name="Title 1">
            <a:extLst>
              <a:ext uri="{FF2B5EF4-FFF2-40B4-BE49-F238E27FC236}">
                <a16:creationId xmlns:a16="http://schemas.microsoft.com/office/drawing/2014/main" id="{F2106099-AB3C-4FB9-9F77-90CE6D5592C6}"/>
              </a:ext>
            </a:extLst>
          </p:cNvPr>
          <p:cNvSpPr txBox="1">
            <a:spLocks/>
          </p:cNvSpPr>
          <p:nvPr/>
        </p:nvSpPr>
        <p:spPr>
          <a:xfrm>
            <a:off x="1636364" y="609600"/>
            <a:ext cx="8170366" cy="12660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>
                <a:latin typeface="Candara" panose="020E0502030303020204" pitchFamily="34" charset="0"/>
              </a:rPr>
              <a:t>Recommendations</a:t>
            </a:r>
          </a:p>
          <a:p>
            <a:r>
              <a:rPr lang="en-US" dirty="0">
                <a:latin typeface="Candara" panose="020E0502030303020204" pitchFamily="34" charset="0"/>
              </a:rPr>
              <a:t>model implementation and usability</a:t>
            </a:r>
          </a:p>
        </p:txBody>
      </p:sp>
    </p:spTree>
    <p:extLst>
      <p:ext uri="{BB962C8B-B14F-4D97-AF65-F5344CB8AC3E}">
        <p14:creationId xmlns:p14="http://schemas.microsoft.com/office/powerpoint/2010/main" val="24828427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FFC08339-8FB9-4025-A0D1-ED42ABD5D524}"/>
              </a:ext>
            </a:extLst>
          </p:cNvPr>
          <p:cNvSpPr txBox="1">
            <a:spLocks/>
          </p:cNvSpPr>
          <p:nvPr/>
        </p:nvSpPr>
        <p:spPr>
          <a:xfrm>
            <a:off x="1174253" y="959257"/>
            <a:ext cx="5163328" cy="17168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en-US" dirty="0">
              <a:latin typeface="Candara" panose="020E0502030303020204" pitchFamily="34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1CD47AA-3B72-4C4B-B73F-BCED3A585D98}"/>
              </a:ext>
            </a:extLst>
          </p:cNvPr>
          <p:cNvGrpSpPr/>
          <p:nvPr/>
        </p:nvGrpSpPr>
        <p:grpSpPr>
          <a:xfrm>
            <a:off x="117445" y="100668"/>
            <a:ext cx="11965697" cy="508932"/>
            <a:chOff x="117446" y="100668"/>
            <a:chExt cx="6905802" cy="508932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28D608E-368F-449A-A73B-A5E84192752C}"/>
                </a:ext>
              </a:extLst>
            </p:cNvPr>
            <p:cNvSpPr/>
            <p:nvPr/>
          </p:nvSpPr>
          <p:spPr>
            <a:xfrm>
              <a:off x="117446" y="100668"/>
              <a:ext cx="1023967" cy="508932"/>
            </a:xfrm>
            <a:prstGeom prst="rect">
              <a:avLst/>
            </a:prstGeom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Bahnschrift SemiBold SemiConden" panose="020B0502040204020203" pitchFamily="34" charset="0"/>
                </a:rPr>
                <a:t>PROBLEM IDENTIFICATION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27D3970-8ABB-4A4F-8879-FD76D8B9D361}"/>
                </a:ext>
              </a:extLst>
            </p:cNvPr>
            <p:cNvSpPr/>
            <p:nvPr/>
          </p:nvSpPr>
          <p:spPr>
            <a:xfrm>
              <a:off x="1293813" y="100668"/>
              <a:ext cx="1023967" cy="508932"/>
            </a:xfrm>
            <a:prstGeom prst="rect">
              <a:avLst/>
            </a:prstGeom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Bahnschrift SemiBold SemiConden" panose="020B0502040204020203" pitchFamily="34" charset="0"/>
                </a:rPr>
                <a:t>DATA WRANGLING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4476482-5E31-494D-B15A-69148607C497}"/>
                </a:ext>
              </a:extLst>
            </p:cNvPr>
            <p:cNvSpPr/>
            <p:nvPr/>
          </p:nvSpPr>
          <p:spPr>
            <a:xfrm>
              <a:off x="2470180" y="100668"/>
              <a:ext cx="1023967" cy="508932"/>
            </a:xfrm>
            <a:prstGeom prst="rect">
              <a:avLst/>
            </a:prstGeom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Bahnschrift SemiBold SemiConden" panose="020B0502040204020203" pitchFamily="34" charset="0"/>
                </a:rPr>
                <a:t>EDA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51EFA5D-37DC-46AE-8BD7-120EFF7092A7}"/>
                </a:ext>
              </a:extLst>
            </p:cNvPr>
            <p:cNvSpPr/>
            <p:nvPr/>
          </p:nvSpPr>
          <p:spPr>
            <a:xfrm>
              <a:off x="3646547" y="100668"/>
              <a:ext cx="1023967" cy="508932"/>
            </a:xfrm>
            <a:prstGeom prst="rect">
              <a:avLst/>
            </a:prstGeom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Bahnschrift SemiBold SemiConden" panose="020B0502040204020203" pitchFamily="34" charset="0"/>
                </a:rPr>
                <a:t>PRE-PROCESSING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D01B0B5-858B-412C-AFFA-8C859447861C}"/>
                </a:ext>
              </a:extLst>
            </p:cNvPr>
            <p:cNvSpPr/>
            <p:nvPr/>
          </p:nvSpPr>
          <p:spPr>
            <a:xfrm>
              <a:off x="4822914" y="100668"/>
              <a:ext cx="1023967" cy="508932"/>
            </a:xfrm>
            <a:prstGeom prst="rect">
              <a:avLst/>
            </a:prstGeom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Bahnschrift SemiBold SemiConden" panose="020B0502040204020203" pitchFamily="34" charset="0"/>
                </a:rPr>
                <a:t>MODELING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CC0DAF0-FF82-49DF-AC47-D32F5EB710EB}"/>
                </a:ext>
              </a:extLst>
            </p:cNvPr>
            <p:cNvSpPr/>
            <p:nvPr/>
          </p:nvSpPr>
          <p:spPr>
            <a:xfrm>
              <a:off x="5999281" y="100668"/>
              <a:ext cx="1023967" cy="508932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Bahnschrift SemiBold SemiConden" panose="020B0502040204020203" pitchFamily="34" charset="0"/>
                </a:rPr>
                <a:t>DOCUMENTATION</a:t>
              </a:r>
            </a:p>
          </p:txBody>
        </p:sp>
      </p:grpSp>
      <p:sp>
        <p:nvSpPr>
          <p:cNvPr id="20" name="Title 1">
            <a:extLst>
              <a:ext uri="{FF2B5EF4-FFF2-40B4-BE49-F238E27FC236}">
                <a16:creationId xmlns:a16="http://schemas.microsoft.com/office/drawing/2014/main" id="{78AE164A-0FA6-417D-AE2E-C25EEE0BB014}"/>
              </a:ext>
            </a:extLst>
          </p:cNvPr>
          <p:cNvSpPr txBox="1">
            <a:spLocks/>
          </p:cNvSpPr>
          <p:nvPr/>
        </p:nvSpPr>
        <p:spPr>
          <a:xfrm>
            <a:off x="1636364" y="609600"/>
            <a:ext cx="8170366" cy="12660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>
                <a:latin typeface="Candara" panose="020E0502030303020204" pitchFamily="34" charset="0"/>
              </a:rPr>
              <a:t>Recommendations</a:t>
            </a:r>
          </a:p>
          <a:p>
            <a:r>
              <a:rPr lang="en-US" dirty="0">
                <a:latin typeface="Candara" panose="020E0502030303020204" pitchFamily="34" charset="0"/>
              </a:rPr>
              <a:t>Business Course of Action using model</a:t>
            </a:r>
          </a:p>
        </p:txBody>
      </p:sp>
      <p:pic>
        <p:nvPicPr>
          <p:cNvPr id="22" name="Picture 21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AEFB01E-60C7-424C-A686-C9E8E291B38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258349" y="2086548"/>
            <a:ext cx="9295001" cy="4532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4250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FFC08339-8FB9-4025-A0D1-ED42ABD5D524}"/>
              </a:ext>
            </a:extLst>
          </p:cNvPr>
          <p:cNvSpPr txBox="1">
            <a:spLocks/>
          </p:cNvSpPr>
          <p:nvPr/>
        </p:nvSpPr>
        <p:spPr>
          <a:xfrm>
            <a:off x="1174253" y="959257"/>
            <a:ext cx="5163328" cy="17168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en-US" dirty="0">
              <a:latin typeface="Candara" panose="020E0502030303020204" pitchFamily="34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1CD47AA-3B72-4C4B-B73F-BCED3A585D98}"/>
              </a:ext>
            </a:extLst>
          </p:cNvPr>
          <p:cNvGrpSpPr/>
          <p:nvPr/>
        </p:nvGrpSpPr>
        <p:grpSpPr>
          <a:xfrm>
            <a:off x="117445" y="100668"/>
            <a:ext cx="11965697" cy="508932"/>
            <a:chOff x="117446" y="100668"/>
            <a:chExt cx="6905802" cy="508932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28D608E-368F-449A-A73B-A5E84192752C}"/>
                </a:ext>
              </a:extLst>
            </p:cNvPr>
            <p:cNvSpPr/>
            <p:nvPr/>
          </p:nvSpPr>
          <p:spPr>
            <a:xfrm>
              <a:off x="117446" y="100668"/>
              <a:ext cx="1023967" cy="508932"/>
            </a:xfrm>
            <a:prstGeom prst="rect">
              <a:avLst/>
            </a:prstGeom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Bahnschrift SemiBold SemiConden" panose="020B0502040204020203" pitchFamily="34" charset="0"/>
                </a:rPr>
                <a:t>PROBLEM IDENTIFICATION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27D3970-8ABB-4A4F-8879-FD76D8B9D361}"/>
                </a:ext>
              </a:extLst>
            </p:cNvPr>
            <p:cNvSpPr/>
            <p:nvPr/>
          </p:nvSpPr>
          <p:spPr>
            <a:xfrm>
              <a:off x="1293813" y="100668"/>
              <a:ext cx="1023967" cy="508932"/>
            </a:xfrm>
            <a:prstGeom prst="rect">
              <a:avLst/>
            </a:prstGeom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Bahnschrift SemiBold SemiConden" panose="020B0502040204020203" pitchFamily="34" charset="0"/>
                </a:rPr>
                <a:t>DATA WRANGLING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4476482-5E31-494D-B15A-69148607C497}"/>
                </a:ext>
              </a:extLst>
            </p:cNvPr>
            <p:cNvSpPr/>
            <p:nvPr/>
          </p:nvSpPr>
          <p:spPr>
            <a:xfrm>
              <a:off x="2470180" y="100668"/>
              <a:ext cx="1023967" cy="508932"/>
            </a:xfrm>
            <a:prstGeom prst="rect">
              <a:avLst/>
            </a:prstGeom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Bahnschrift SemiBold SemiConden" panose="020B0502040204020203" pitchFamily="34" charset="0"/>
                </a:rPr>
                <a:t>EDA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51EFA5D-37DC-46AE-8BD7-120EFF7092A7}"/>
                </a:ext>
              </a:extLst>
            </p:cNvPr>
            <p:cNvSpPr/>
            <p:nvPr/>
          </p:nvSpPr>
          <p:spPr>
            <a:xfrm>
              <a:off x="3646547" y="100668"/>
              <a:ext cx="1023967" cy="508932"/>
            </a:xfrm>
            <a:prstGeom prst="rect">
              <a:avLst/>
            </a:prstGeom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Bahnschrift SemiBold SemiConden" panose="020B0502040204020203" pitchFamily="34" charset="0"/>
                </a:rPr>
                <a:t>PRE-PROCESSING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D01B0B5-858B-412C-AFFA-8C859447861C}"/>
                </a:ext>
              </a:extLst>
            </p:cNvPr>
            <p:cNvSpPr/>
            <p:nvPr/>
          </p:nvSpPr>
          <p:spPr>
            <a:xfrm>
              <a:off x="4822914" y="100668"/>
              <a:ext cx="1023967" cy="508932"/>
            </a:xfrm>
            <a:prstGeom prst="rect">
              <a:avLst/>
            </a:prstGeom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Bahnschrift SemiBold SemiConden" panose="020B0502040204020203" pitchFamily="34" charset="0"/>
                </a:rPr>
                <a:t>MODELING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CC0DAF0-FF82-49DF-AC47-D32F5EB710EB}"/>
                </a:ext>
              </a:extLst>
            </p:cNvPr>
            <p:cNvSpPr/>
            <p:nvPr/>
          </p:nvSpPr>
          <p:spPr>
            <a:xfrm>
              <a:off x="5999281" y="100668"/>
              <a:ext cx="1023967" cy="508932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Bahnschrift SemiBold SemiConden" panose="020B0502040204020203" pitchFamily="34" charset="0"/>
                </a:rPr>
                <a:t>DOCUMENTATION</a:t>
              </a:r>
            </a:p>
          </p:txBody>
        </p:sp>
      </p:grpSp>
      <p:sp>
        <p:nvSpPr>
          <p:cNvPr id="20" name="Title 1">
            <a:extLst>
              <a:ext uri="{FF2B5EF4-FFF2-40B4-BE49-F238E27FC236}">
                <a16:creationId xmlns:a16="http://schemas.microsoft.com/office/drawing/2014/main" id="{78AE164A-0FA6-417D-AE2E-C25EEE0BB014}"/>
              </a:ext>
            </a:extLst>
          </p:cNvPr>
          <p:cNvSpPr txBox="1">
            <a:spLocks/>
          </p:cNvSpPr>
          <p:nvPr/>
        </p:nvSpPr>
        <p:spPr>
          <a:xfrm>
            <a:off x="1678309" y="700573"/>
            <a:ext cx="7683804" cy="12660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en-US" dirty="0">
              <a:latin typeface="Candara" panose="020E0502030303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3F88EE6-0B36-40E8-B712-4A74A031ED16}"/>
              </a:ext>
            </a:extLst>
          </p:cNvPr>
          <p:cNvSpPr txBox="1"/>
          <p:nvPr/>
        </p:nvSpPr>
        <p:spPr>
          <a:xfrm>
            <a:off x="945837" y="2057589"/>
            <a:ext cx="860922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ndara" panose="020E0502030303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Are 99% of the customers with non-refundable full pay really canceling their booking?</a:t>
            </a:r>
          </a:p>
          <a:p>
            <a:endParaRPr lang="en-US" i="1" dirty="0">
              <a:latin typeface="Candara" panose="020E0502030303020204" pitchFamily="34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r>
              <a:rPr lang="en-US" dirty="0">
                <a:latin typeface="Candara" panose="020E0502030303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Further Supervised Learning modeling using other Classifiers.</a:t>
            </a:r>
          </a:p>
          <a:p>
            <a:endParaRPr lang="en-US" dirty="0">
              <a:latin typeface="Candara" panose="020E0502030303020204" pitchFamily="34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r>
              <a:rPr lang="en-US" dirty="0">
                <a:latin typeface="Candara" panose="020E0502030303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Create better user interactivity for adding a new booking.</a:t>
            </a:r>
            <a:endParaRPr lang="en-US" i="1" dirty="0">
              <a:latin typeface="Candara" panose="020E0502030303020204" pitchFamily="34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endParaRPr lang="en-US" i="1" dirty="0">
              <a:latin typeface="Candara" panose="020E0502030303020204" pitchFamily="34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r>
              <a:rPr lang="en-US" dirty="0">
                <a:latin typeface="Candara" panose="020E0502030303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After implementing the proposed Marketing Campaigns, </a:t>
            </a:r>
          </a:p>
          <a:p>
            <a:r>
              <a:rPr lang="en-US" dirty="0">
                <a:latin typeface="Candara" panose="020E0502030303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we can gather data about the effectiveness of these </a:t>
            </a:r>
          </a:p>
          <a:p>
            <a:r>
              <a:rPr lang="en-US" dirty="0">
                <a:latin typeface="Candara" panose="020E0502030303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Campaigns.</a:t>
            </a:r>
          </a:p>
          <a:p>
            <a:endParaRPr lang="en-US" dirty="0">
              <a:latin typeface="Candara" panose="020E0502030303020204" pitchFamily="34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r>
              <a:rPr lang="en-US" dirty="0">
                <a:latin typeface="Candara" panose="020E0502030303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Then we can create other Machine Learning models </a:t>
            </a:r>
          </a:p>
          <a:p>
            <a:r>
              <a:rPr lang="en-US" dirty="0">
                <a:latin typeface="Candara" panose="020E0502030303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that can predict what types of Marketing Campaigns </a:t>
            </a:r>
          </a:p>
          <a:p>
            <a:r>
              <a:rPr lang="en-US" dirty="0">
                <a:latin typeface="Candara" panose="020E0502030303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we should use to target different groups of customers.</a:t>
            </a:r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F2106099-AB3C-4FB9-9F77-90CE6D5592C6}"/>
              </a:ext>
            </a:extLst>
          </p:cNvPr>
          <p:cNvSpPr txBox="1">
            <a:spLocks/>
          </p:cNvSpPr>
          <p:nvPr/>
        </p:nvSpPr>
        <p:spPr>
          <a:xfrm>
            <a:off x="1636364" y="609600"/>
            <a:ext cx="8170366" cy="12660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>
                <a:latin typeface="Candara" panose="020E0502030303020204" pitchFamily="34" charset="0"/>
              </a:rPr>
              <a:t>Future work</a:t>
            </a:r>
          </a:p>
        </p:txBody>
      </p:sp>
      <p:pic>
        <p:nvPicPr>
          <p:cNvPr id="6" name="Picture 5" descr="Hotel bell">
            <a:extLst>
              <a:ext uri="{FF2B5EF4-FFF2-40B4-BE49-F238E27FC236}">
                <a16:creationId xmlns:a16="http://schemas.microsoft.com/office/drawing/2014/main" id="{0B9CE89C-9C8E-4E61-ABAB-8F9EE76A8B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8638" y="3255184"/>
            <a:ext cx="5254503" cy="3502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8304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3F1147-9EED-4C8D-9F50-584E39B04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396482"/>
          </a:xfrm>
        </p:spPr>
        <p:txBody>
          <a:bodyPr/>
          <a:lstStyle/>
          <a:p>
            <a:r>
              <a:rPr lang="en-US" dirty="0">
                <a:latin typeface="Candara" panose="020E0502030303020204" pitchFamily="34" charset="0"/>
              </a:rPr>
              <a:t>Project organization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325A5C-6AED-42E5-898B-776BFC9C72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357470"/>
            <a:ext cx="10233800" cy="4351338"/>
          </a:xfrm>
        </p:spPr>
        <p:txBody>
          <a:bodyPr/>
          <a:lstStyle/>
          <a:p>
            <a:pPr marL="0" marR="304800" lvl="0" indent="0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tabLst>
                <a:tab pos="742950" algn="l"/>
              </a:tabLst>
            </a:pPr>
            <a:endParaRPr lang="en-US" sz="2400" u="sng" dirty="0">
              <a:solidFill>
                <a:srgbClr val="082A75"/>
              </a:solidFill>
              <a:effectLst/>
              <a:latin typeface="Candara" panose="020E0502030303020204" pitchFamily="34" charset="0"/>
              <a:ea typeface="MS Mincho" panose="02020609040205080304" pitchFamily="49" charset="-128"/>
              <a:cs typeface="Times New Roman" panose="02020603050405020304" pitchFamily="18" charset="0"/>
              <a:hlinkClick r:id="rId2"/>
            </a:endParaRPr>
          </a:p>
          <a:p>
            <a:pPr marL="342900" marR="304800" lvl="0" indent="-342900">
              <a:spcBef>
                <a:spcPts val="0"/>
              </a:spcBef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742950" algn="l"/>
              </a:tabLst>
            </a:pPr>
            <a:r>
              <a:rPr lang="en-US" sz="2400" u="sng" dirty="0">
                <a:solidFill>
                  <a:srgbClr val="082A75"/>
                </a:solidFill>
                <a:effectLst/>
                <a:latin typeface="Candara" panose="020E0502030303020204" pitchFamily="34" charset="0"/>
                <a:ea typeface="MS Mincho" panose="02020609040205080304" pitchFamily="49" charset="-128"/>
                <a:cs typeface="Times New Roman" panose="02020603050405020304" pitchFamily="18" charset="0"/>
                <a:hlinkClick r:id="rId2"/>
              </a:rPr>
              <a:t>Problem Identification</a:t>
            </a:r>
            <a:endParaRPr lang="en-US" sz="2400" b="0" u="sng" dirty="0">
              <a:solidFill>
                <a:srgbClr val="082A75"/>
              </a:solidFill>
              <a:effectLst/>
              <a:latin typeface="Candara" panose="020E0502030303020204" pitchFamily="34" charset="0"/>
              <a:ea typeface="MS Mincho" panose="02020609040205080304" pitchFamily="49" charset="-128"/>
              <a:cs typeface="Times New Roman" panose="02020603050405020304" pitchFamily="18" charset="0"/>
              <a:hlinkClick r:id="rId2"/>
            </a:endParaRPr>
          </a:p>
          <a:p>
            <a:pPr marL="342900" marR="304800" lvl="0" indent="-342900">
              <a:spcBef>
                <a:spcPts val="0"/>
              </a:spcBef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742950" algn="l"/>
              </a:tabLst>
            </a:pPr>
            <a:r>
              <a:rPr lang="en-US" sz="2400" b="0" u="sng" dirty="0">
                <a:solidFill>
                  <a:srgbClr val="082A75"/>
                </a:solidFill>
                <a:effectLst/>
                <a:latin typeface="Candara" panose="020E0502030303020204" pitchFamily="34" charset="0"/>
                <a:ea typeface="MS Mincho" panose="02020609040205080304" pitchFamily="49" charset="-128"/>
                <a:cs typeface="Times New Roman" panose="02020603050405020304" pitchFamily="18" charset="0"/>
                <a:hlinkClick r:id="rId2"/>
              </a:rPr>
              <a:t>Data wrangling</a:t>
            </a:r>
            <a:endParaRPr lang="en-US" sz="2400" b="1" dirty="0">
              <a:solidFill>
                <a:srgbClr val="082A75"/>
              </a:solidFill>
              <a:effectLst/>
              <a:latin typeface="Candara" panose="020E0502030303020204" pitchFamily="34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342900" marR="304800" lvl="0" indent="-342900">
              <a:spcBef>
                <a:spcPts val="0"/>
              </a:spcBef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742950" algn="l"/>
              </a:tabLst>
            </a:pPr>
            <a:r>
              <a:rPr lang="en-US" sz="2400" b="0" u="sng" dirty="0">
                <a:solidFill>
                  <a:srgbClr val="082A75"/>
                </a:solidFill>
                <a:effectLst/>
                <a:latin typeface="Candara" panose="020E0502030303020204" pitchFamily="34" charset="0"/>
                <a:ea typeface="MS Mincho" panose="02020609040205080304" pitchFamily="49" charset="-128"/>
                <a:cs typeface="Times New Roman" panose="02020603050405020304" pitchFamily="18" charset="0"/>
                <a:hlinkClick r:id="rId3"/>
              </a:rPr>
              <a:t>Exploratory Data Analysis</a:t>
            </a:r>
            <a:endParaRPr lang="en-US" sz="2400" b="1" dirty="0">
              <a:solidFill>
                <a:srgbClr val="082A75"/>
              </a:solidFill>
              <a:effectLst/>
              <a:latin typeface="Candara" panose="020E0502030303020204" pitchFamily="34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342900" marR="304800" lvl="0" indent="-342900">
              <a:spcBef>
                <a:spcPts val="0"/>
              </a:spcBef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742950" algn="l"/>
              </a:tabLst>
            </a:pPr>
            <a:r>
              <a:rPr lang="en-US" sz="2400" b="0" u="sng" dirty="0">
                <a:solidFill>
                  <a:srgbClr val="082A75"/>
                </a:solidFill>
                <a:effectLst/>
                <a:latin typeface="Candara" panose="020E0502030303020204" pitchFamily="34" charset="0"/>
                <a:ea typeface="MS Mincho" panose="02020609040205080304" pitchFamily="49" charset="-128"/>
                <a:cs typeface="Times New Roman" panose="02020603050405020304" pitchFamily="18" charset="0"/>
                <a:hlinkClick r:id="rId4"/>
              </a:rPr>
              <a:t>Pre-processing and training data development</a:t>
            </a:r>
            <a:endParaRPr lang="en-US" sz="2400" b="1" dirty="0">
              <a:solidFill>
                <a:srgbClr val="082A75"/>
              </a:solidFill>
              <a:effectLst/>
              <a:latin typeface="Candara" panose="020E0502030303020204" pitchFamily="34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342900" marR="304800" lvl="0" indent="-342900">
              <a:spcBef>
                <a:spcPts val="0"/>
              </a:spcBef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742950" algn="l"/>
              </a:tabLst>
            </a:pPr>
            <a:r>
              <a:rPr lang="en-US" sz="2400" b="0" u="sng" dirty="0">
                <a:solidFill>
                  <a:srgbClr val="082A75"/>
                </a:solidFill>
                <a:effectLst/>
                <a:latin typeface="Candara" panose="020E0502030303020204" pitchFamily="34" charset="0"/>
                <a:ea typeface="MS Mincho" panose="02020609040205080304" pitchFamily="49" charset="-128"/>
                <a:cs typeface="Times New Roman" panose="02020603050405020304" pitchFamily="18" charset="0"/>
                <a:hlinkClick r:id="rId5"/>
              </a:rPr>
              <a:t>Modeling</a:t>
            </a:r>
            <a:endParaRPr lang="en-US" sz="2400" b="1" dirty="0">
              <a:solidFill>
                <a:srgbClr val="082A75"/>
              </a:solidFill>
              <a:effectLst/>
              <a:latin typeface="Candara" panose="020E0502030303020204" pitchFamily="34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342900" marR="304800" lvl="0" indent="-342900">
              <a:spcBef>
                <a:spcPts val="0"/>
              </a:spcBef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742950" algn="l"/>
              </a:tabLst>
            </a:pPr>
            <a:r>
              <a:rPr lang="en-US" sz="2400" b="0" u="sng" dirty="0">
                <a:solidFill>
                  <a:srgbClr val="082A75"/>
                </a:solidFill>
                <a:effectLst/>
                <a:latin typeface="Candara" panose="020E0502030303020204" pitchFamily="34" charset="0"/>
                <a:ea typeface="MS Mincho" panose="02020609040205080304" pitchFamily="49" charset="-128"/>
                <a:cs typeface="Times New Roman" panose="02020603050405020304" pitchFamily="18" charset="0"/>
                <a:hlinkClick r:id="rId6"/>
              </a:rPr>
              <a:t>Documentation</a:t>
            </a:r>
            <a:endParaRPr lang="en-US" sz="2400" b="1" dirty="0">
              <a:solidFill>
                <a:srgbClr val="082A75"/>
              </a:solidFill>
              <a:effectLst/>
              <a:latin typeface="Candara" panose="020E0502030303020204" pitchFamily="34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>
              <a:latin typeface="Candara" panose="020E0502030303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CBBC75-8E0C-4F4E-A179-7A5635A37419}"/>
              </a:ext>
            </a:extLst>
          </p:cNvPr>
          <p:cNvSpPr txBox="1"/>
          <p:nvPr/>
        </p:nvSpPr>
        <p:spPr>
          <a:xfrm>
            <a:off x="1141413" y="1858611"/>
            <a:ext cx="81373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ndara" panose="020E0502030303020204" pitchFamily="34" charset="0"/>
                <a:cs typeface="Aldhabi" panose="01000000000000000000" pitchFamily="2" charset="-78"/>
              </a:rPr>
              <a:t>The project follows all steps of Data Science workflow divided in the following major steps:</a:t>
            </a:r>
          </a:p>
        </p:txBody>
      </p:sp>
    </p:spTree>
    <p:extLst>
      <p:ext uri="{BB962C8B-B14F-4D97-AF65-F5344CB8AC3E}">
        <p14:creationId xmlns:p14="http://schemas.microsoft.com/office/powerpoint/2010/main" val="8783279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Many question marks on black background">
            <a:extLst>
              <a:ext uri="{FF2B5EF4-FFF2-40B4-BE49-F238E27FC236}">
                <a16:creationId xmlns:a16="http://schemas.microsoft.com/office/drawing/2014/main" id="{C2FDC681-8B28-4F1A-A609-3FB7ED4EF2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78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DA8EC85-B399-470A-93D5-9953287AD4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1012" y="2007703"/>
            <a:ext cx="8676222" cy="180229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Thank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E59AA0-11F7-4913-BE85-C00B45FE0A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51012" y="3886200"/>
            <a:ext cx="8676222" cy="79558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sz="2100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4162933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64FEDCB8-BABD-4D82-9252-79383A9344AC}"/>
              </a:ext>
            </a:extLst>
          </p:cNvPr>
          <p:cNvGrpSpPr/>
          <p:nvPr/>
        </p:nvGrpSpPr>
        <p:grpSpPr>
          <a:xfrm>
            <a:off x="117445" y="100668"/>
            <a:ext cx="11965697" cy="508932"/>
            <a:chOff x="117446" y="100668"/>
            <a:chExt cx="6905802" cy="50893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70262C9-022A-4150-A223-A2055515F87F}"/>
                </a:ext>
              </a:extLst>
            </p:cNvPr>
            <p:cNvSpPr/>
            <p:nvPr/>
          </p:nvSpPr>
          <p:spPr>
            <a:xfrm>
              <a:off x="117446" y="100668"/>
              <a:ext cx="1023967" cy="508932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Bahnschrift SemiBold SemiConden" panose="020B0502040204020203" pitchFamily="34" charset="0"/>
                </a:rPr>
                <a:t>PROBLEM IDENTIFICATION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FB0FCC1-C4AB-49E7-B4B5-4ACFEF70F8AB}"/>
                </a:ext>
              </a:extLst>
            </p:cNvPr>
            <p:cNvSpPr/>
            <p:nvPr/>
          </p:nvSpPr>
          <p:spPr>
            <a:xfrm>
              <a:off x="1293813" y="100668"/>
              <a:ext cx="1023967" cy="508932"/>
            </a:xfrm>
            <a:prstGeom prst="rect">
              <a:avLst/>
            </a:prstGeom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Bahnschrift SemiBold SemiConden" panose="020B0502040204020203" pitchFamily="34" charset="0"/>
                </a:rPr>
                <a:t>DATA WRANGLING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98EF7BC-3F6B-4AA6-8BB5-8F6420C13387}"/>
                </a:ext>
              </a:extLst>
            </p:cNvPr>
            <p:cNvSpPr/>
            <p:nvPr/>
          </p:nvSpPr>
          <p:spPr>
            <a:xfrm>
              <a:off x="2470180" y="100668"/>
              <a:ext cx="1023967" cy="508932"/>
            </a:xfrm>
            <a:prstGeom prst="rect">
              <a:avLst/>
            </a:prstGeom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Bahnschrift SemiBold SemiConden" panose="020B0502040204020203" pitchFamily="34" charset="0"/>
                </a:rPr>
                <a:t>EDA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D31357D-C7D5-4C17-980B-23A517150A40}"/>
                </a:ext>
              </a:extLst>
            </p:cNvPr>
            <p:cNvSpPr/>
            <p:nvPr/>
          </p:nvSpPr>
          <p:spPr>
            <a:xfrm>
              <a:off x="3646547" y="100668"/>
              <a:ext cx="1023967" cy="508932"/>
            </a:xfrm>
            <a:prstGeom prst="rect">
              <a:avLst/>
            </a:prstGeom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Bahnschrift SemiBold SemiConden" panose="020B0502040204020203" pitchFamily="34" charset="0"/>
                </a:rPr>
                <a:t>PRE-PROCESSING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BB5B382-7E4E-4A74-B2DB-4CB347D80D07}"/>
                </a:ext>
              </a:extLst>
            </p:cNvPr>
            <p:cNvSpPr/>
            <p:nvPr/>
          </p:nvSpPr>
          <p:spPr>
            <a:xfrm>
              <a:off x="4822914" y="100668"/>
              <a:ext cx="1023967" cy="508932"/>
            </a:xfrm>
            <a:prstGeom prst="rect">
              <a:avLst/>
            </a:prstGeom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Bahnschrift SemiBold SemiConden" panose="020B0502040204020203" pitchFamily="34" charset="0"/>
                </a:rPr>
                <a:t>MODELING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6B2443C-94EA-4B01-BBA6-FE5770ABA2F9}"/>
                </a:ext>
              </a:extLst>
            </p:cNvPr>
            <p:cNvSpPr/>
            <p:nvPr/>
          </p:nvSpPr>
          <p:spPr>
            <a:xfrm>
              <a:off x="5999281" y="100668"/>
              <a:ext cx="1023967" cy="508932"/>
            </a:xfrm>
            <a:prstGeom prst="rect">
              <a:avLst/>
            </a:prstGeom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Bahnschrift SemiBold SemiConden" panose="020B0502040204020203" pitchFamily="34" charset="0"/>
                </a:rPr>
                <a:t>DOCUMENTATION</a:t>
              </a:r>
            </a:p>
          </p:txBody>
        </p: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A749A839-7BC9-45D8-B067-32FC9B677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074485"/>
            <a:ext cx="9905998" cy="873967"/>
          </a:xfrm>
        </p:spPr>
        <p:txBody>
          <a:bodyPr/>
          <a:lstStyle/>
          <a:p>
            <a:r>
              <a:rPr lang="en-US" dirty="0">
                <a:latin typeface="Candara" panose="020E0502030303020204" pitchFamily="34" charset="0"/>
              </a:rPr>
              <a:t>Context</a:t>
            </a:r>
          </a:p>
        </p:txBody>
      </p:sp>
    </p:spTree>
    <p:extLst>
      <p:ext uri="{BB962C8B-B14F-4D97-AF65-F5344CB8AC3E}">
        <p14:creationId xmlns:p14="http://schemas.microsoft.com/office/powerpoint/2010/main" val="27795428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9723375D-D277-4342-981A-3C7906A559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074485"/>
            <a:ext cx="9905998" cy="873967"/>
          </a:xfrm>
        </p:spPr>
        <p:txBody>
          <a:bodyPr/>
          <a:lstStyle/>
          <a:p>
            <a:r>
              <a:rPr lang="en-US" dirty="0">
                <a:latin typeface="Candara" panose="020E0502030303020204" pitchFamily="34" charset="0"/>
              </a:rPr>
              <a:t>Problem statement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93B06AB-2951-4091-999D-051048C408CD}"/>
              </a:ext>
            </a:extLst>
          </p:cNvPr>
          <p:cNvGrpSpPr/>
          <p:nvPr/>
        </p:nvGrpSpPr>
        <p:grpSpPr>
          <a:xfrm>
            <a:off x="117445" y="100668"/>
            <a:ext cx="11965697" cy="508932"/>
            <a:chOff x="117446" y="100668"/>
            <a:chExt cx="6905802" cy="508932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C1A69EC-CE54-402F-84BD-95E05AC1EDA4}"/>
                </a:ext>
              </a:extLst>
            </p:cNvPr>
            <p:cNvSpPr/>
            <p:nvPr/>
          </p:nvSpPr>
          <p:spPr>
            <a:xfrm>
              <a:off x="117446" y="100668"/>
              <a:ext cx="1023967" cy="508932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Bahnschrift SemiBold SemiConden" panose="020B0502040204020203" pitchFamily="34" charset="0"/>
                </a:rPr>
                <a:t>PROBLEM IDENTIFICATION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9472054F-6C16-43B8-9943-F4BA3531064C}"/>
                </a:ext>
              </a:extLst>
            </p:cNvPr>
            <p:cNvSpPr/>
            <p:nvPr/>
          </p:nvSpPr>
          <p:spPr>
            <a:xfrm>
              <a:off x="1293813" y="100668"/>
              <a:ext cx="1023967" cy="508932"/>
            </a:xfrm>
            <a:prstGeom prst="rect">
              <a:avLst/>
            </a:prstGeom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Bahnschrift SemiBold SemiConden" panose="020B0502040204020203" pitchFamily="34" charset="0"/>
                </a:rPr>
                <a:t>DATA WRANGLING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C6F0AF28-DB0C-49C0-A411-F408800D6471}"/>
                </a:ext>
              </a:extLst>
            </p:cNvPr>
            <p:cNvSpPr/>
            <p:nvPr/>
          </p:nvSpPr>
          <p:spPr>
            <a:xfrm>
              <a:off x="2470180" y="100668"/>
              <a:ext cx="1023967" cy="508932"/>
            </a:xfrm>
            <a:prstGeom prst="rect">
              <a:avLst/>
            </a:prstGeom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Bahnschrift SemiBold SemiConden" panose="020B0502040204020203" pitchFamily="34" charset="0"/>
                </a:rPr>
                <a:t>EDA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3E0C7064-1EB5-4709-9724-F5F10DA5A2E3}"/>
                </a:ext>
              </a:extLst>
            </p:cNvPr>
            <p:cNvSpPr/>
            <p:nvPr/>
          </p:nvSpPr>
          <p:spPr>
            <a:xfrm>
              <a:off x="3646547" y="100668"/>
              <a:ext cx="1023967" cy="508932"/>
            </a:xfrm>
            <a:prstGeom prst="rect">
              <a:avLst/>
            </a:prstGeom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Bahnschrift SemiBold SemiConden" panose="020B0502040204020203" pitchFamily="34" charset="0"/>
                </a:rPr>
                <a:t>PRE-PROCESSING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54233CE0-9591-440A-B925-676EEB3720AF}"/>
                </a:ext>
              </a:extLst>
            </p:cNvPr>
            <p:cNvSpPr/>
            <p:nvPr/>
          </p:nvSpPr>
          <p:spPr>
            <a:xfrm>
              <a:off x="4822914" y="100668"/>
              <a:ext cx="1023967" cy="508932"/>
            </a:xfrm>
            <a:prstGeom prst="rect">
              <a:avLst/>
            </a:prstGeom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Bahnschrift SemiBold SemiConden" panose="020B0502040204020203" pitchFamily="34" charset="0"/>
                </a:rPr>
                <a:t>MODELING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2FEDC10B-78C9-4069-B136-A20BB4FB37BF}"/>
                </a:ext>
              </a:extLst>
            </p:cNvPr>
            <p:cNvSpPr/>
            <p:nvPr/>
          </p:nvSpPr>
          <p:spPr>
            <a:xfrm>
              <a:off x="5999281" y="100668"/>
              <a:ext cx="1023967" cy="508932"/>
            </a:xfrm>
            <a:prstGeom prst="rect">
              <a:avLst/>
            </a:prstGeom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Bahnschrift SemiBold SemiConden" panose="020B0502040204020203" pitchFamily="34" charset="0"/>
                </a:rPr>
                <a:t>DOCUMENTATION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514902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4F9745E-7E6B-4CA2-A3BF-A76DB8CC6E9D}"/>
              </a:ext>
            </a:extLst>
          </p:cNvPr>
          <p:cNvSpPr txBox="1">
            <a:spLocks/>
          </p:cNvSpPr>
          <p:nvPr/>
        </p:nvSpPr>
        <p:spPr>
          <a:xfrm>
            <a:off x="1141413" y="1074485"/>
            <a:ext cx="9905998" cy="8739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>
                <a:latin typeface="Candara" panose="020E0502030303020204" pitchFamily="34" charset="0"/>
              </a:rPr>
              <a:t>Data Collection and Organization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DFB0E2F-7680-4F65-A5B8-C95445D92A96}"/>
              </a:ext>
            </a:extLst>
          </p:cNvPr>
          <p:cNvSpPr txBox="1"/>
          <p:nvPr/>
        </p:nvSpPr>
        <p:spPr>
          <a:xfrm>
            <a:off x="1141412" y="2413337"/>
            <a:ext cx="91675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effectLst/>
                <a:latin typeface="Candara" panose="020E0502030303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The data was downloaded from </a:t>
            </a:r>
            <a:r>
              <a:rPr lang="en-US" sz="1600" b="1" u="sng" dirty="0">
                <a:solidFill>
                  <a:srgbClr val="082A75"/>
                </a:solidFill>
                <a:effectLst/>
                <a:latin typeface="Candara" panose="020E0502030303020204" pitchFamily="34" charset="0"/>
                <a:ea typeface="MS Mincho" panose="02020609040205080304" pitchFamily="49" charset="-128"/>
                <a:cs typeface="Times New Roman" panose="02020603050405020304" pitchFamily="18" charset="0"/>
                <a:hlinkClick r:id="rId2"/>
              </a:rPr>
              <a:t>ScienceDirect</a:t>
            </a:r>
            <a:r>
              <a:rPr lang="en-US" sz="1600" b="1" u="sng" dirty="0">
                <a:solidFill>
                  <a:srgbClr val="082A75"/>
                </a:solidFill>
                <a:effectLst/>
                <a:latin typeface="Candara" panose="020E0502030303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.</a:t>
            </a:r>
            <a:endParaRPr lang="en-US" sz="1600" dirty="0">
              <a:latin typeface="Candara" panose="020E0502030303020204" pitchFamily="34" charset="0"/>
            </a:endParaRPr>
          </a:p>
          <a:p>
            <a:r>
              <a:rPr lang="en-US" dirty="0">
                <a:latin typeface="Candara" panose="020E0502030303020204" pitchFamily="34" charset="0"/>
              </a:rPr>
              <a:t>It contains more than 100,000 booking records from 2 hotels in Portugal.</a:t>
            </a:r>
          </a:p>
          <a:p>
            <a:endParaRPr lang="en-US" dirty="0">
              <a:latin typeface="Candara" panose="020E0502030303020204" pitchFamily="34" charset="0"/>
            </a:endParaRPr>
          </a:p>
          <a:p>
            <a:r>
              <a:rPr lang="en-US" dirty="0">
                <a:latin typeface="Candara" panose="020E0502030303020204" pitchFamily="34" charset="0"/>
              </a:rPr>
              <a:t>The period covered was between 1st of July of 2015 and the 31st of August 2017</a:t>
            </a:r>
          </a:p>
          <a:p>
            <a:endParaRPr lang="en-US" dirty="0">
              <a:latin typeface="Candara" panose="020E0502030303020204" pitchFamily="34" charset="0"/>
            </a:endParaRPr>
          </a:p>
          <a:p>
            <a:r>
              <a:rPr lang="en-US" dirty="0">
                <a:latin typeface="Candara" panose="020E0502030303020204" pitchFamily="34" charset="0"/>
              </a:rPr>
              <a:t>We started with a total of 32 features containing information such as: arrival date, number of adults, children or babies, if they are previous guests, how many prior cancellations they had and other.</a:t>
            </a:r>
          </a:p>
          <a:p>
            <a:endParaRPr lang="en-US" dirty="0">
              <a:latin typeface="Candara" panose="020E0502030303020204" pitchFamily="34" charset="0"/>
            </a:endParaRPr>
          </a:p>
          <a:p>
            <a:endParaRPr lang="en-US" dirty="0">
              <a:latin typeface="Candara" panose="020E0502030303020204" pitchFamily="34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A1509EA-A56E-415C-A389-007D4A4DF78D}"/>
              </a:ext>
            </a:extLst>
          </p:cNvPr>
          <p:cNvGrpSpPr/>
          <p:nvPr/>
        </p:nvGrpSpPr>
        <p:grpSpPr>
          <a:xfrm>
            <a:off x="117445" y="100668"/>
            <a:ext cx="11965697" cy="508932"/>
            <a:chOff x="117446" y="100668"/>
            <a:chExt cx="6905802" cy="508932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CB65AEE-0087-4BFC-851E-3D351F03EE86}"/>
                </a:ext>
              </a:extLst>
            </p:cNvPr>
            <p:cNvSpPr/>
            <p:nvPr/>
          </p:nvSpPr>
          <p:spPr>
            <a:xfrm>
              <a:off x="117446" y="100668"/>
              <a:ext cx="1023967" cy="508932"/>
            </a:xfrm>
            <a:prstGeom prst="rect">
              <a:avLst/>
            </a:prstGeom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Bahnschrift SemiBold SemiConden" panose="020B0502040204020203" pitchFamily="34" charset="0"/>
                </a:rPr>
                <a:t>PROBLEM IDENTIFICATION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23345D3-0AB5-4E67-9A2E-C044014D687D}"/>
                </a:ext>
              </a:extLst>
            </p:cNvPr>
            <p:cNvSpPr/>
            <p:nvPr/>
          </p:nvSpPr>
          <p:spPr>
            <a:xfrm>
              <a:off x="1293813" y="100668"/>
              <a:ext cx="1023967" cy="508932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Bahnschrift SemiBold SemiConden" panose="020B0502040204020203" pitchFamily="34" charset="0"/>
                </a:rPr>
                <a:t>DATA WRANGLING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626B883-102F-482E-8D48-79F2AAF598C6}"/>
                </a:ext>
              </a:extLst>
            </p:cNvPr>
            <p:cNvSpPr/>
            <p:nvPr/>
          </p:nvSpPr>
          <p:spPr>
            <a:xfrm>
              <a:off x="2470180" y="100668"/>
              <a:ext cx="1023967" cy="508932"/>
            </a:xfrm>
            <a:prstGeom prst="rect">
              <a:avLst/>
            </a:prstGeom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Bahnschrift SemiBold SemiConden" panose="020B0502040204020203" pitchFamily="34" charset="0"/>
                </a:rPr>
                <a:t>EDA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16F1F60-8EB5-4D58-AF26-DE1FFE94E874}"/>
                </a:ext>
              </a:extLst>
            </p:cNvPr>
            <p:cNvSpPr/>
            <p:nvPr/>
          </p:nvSpPr>
          <p:spPr>
            <a:xfrm>
              <a:off x="3646547" y="100668"/>
              <a:ext cx="1023967" cy="508932"/>
            </a:xfrm>
            <a:prstGeom prst="rect">
              <a:avLst/>
            </a:prstGeom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Bahnschrift SemiBold SemiConden" panose="020B0502040204020203" pitchFamily="34" charset="0"/>
                </a:rPr>
                <a:t>PRE-PROCESSING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18C69B1-0F65-441B-B9FC-BB3D5F9F1806}"/>
                </a:ext>
              </a:extLst>
            </p:cNvPr>
            <p:cNvSpPr/>
            <p:nvPr/>
          </p:nvSpPr>
          <p:spPr>
            <a:xfrm>
              <a:off x="4822914" y="100668"/>
              <a:ext cx="1023967" cy="508932"/>
            </a:xfrm>
            <a:prstGeom prst="rect">
              <a:avLst/>
            </a:prstGeom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Bahnschrift SemiBold SemiConden" panose="020B0502040204020203" pitchFamily="34" charset="0"/>
                </a:rPr>
                <a:t>MODELING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A08F0EC-1A2E-4AB0-8EFE-CC31580E5A81}"/>
                </a:ext>
              </a:extLst>
            </p:cNvPr>
            <p:cNvSpPr/>
            <p:nvPr/>
          </p:nvSpPr>
          <p:spPr>
            <a:xfrm>
              <a:off x="5999281" y="100668"/>
              <a:ext cx="1023967" cy="508932"/>
            </a:xfrm>
            <a:prstGeom prst="rect">
              <a:avLst/>
            </a:prstGeom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Bahnschrift SemiBold SemiConden" panose="020B0502040204020203" pitchFamily="34" charset="0"/>
                </a:rPr>
                <a:t>DOCUMENTATION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819827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4F9745E-7E6B-4CA2-A3BF-A76DB8CC6E9D}"/>
              </a:ext>
            </a:extLst>
          </p:cNvPr>
          <p:cNvSpPr txBox="1">
            <a:spLocks/>
          </p:cNvSpPr>
          <p:nvPr/>
        </p:nvSpPr>
        <p:spPr>
          <a:xfrm>
            <a:off x="1141413" y="1074485"/>
            <a:ext cx="9905998" cy="8739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>
                <a:latin typeface="Candara" panose="020E0502030303020204" pitchFamily="34" charset="0"/>
              </a:rPr>
              <a:t>Initial Numeric data exploration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35888BC-D94B-4791-8CCE-C02C0F8D0FB2}"/>
              </a:ext>
            </a:extLst>
          </p:cNvPr>
          <p:cNvSpPr txBox="1"/>
          <p:nvPr/>
        </p:nvSpPr>
        <p:spPr>
          <a:xfrm>
            <a:off x="1141412" y="2413337"/>
            <a:ext cx="840525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effectLst/>
                <a:latin typeface="Candara" panose="020E0502030303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To clean data, we need to explore data. </a:t>
            </a:r>
          </a:p>
          <a:p>
            <a:endParaRPr lang="en-US" dirty="0">
              <a:latin typeface="Candara" panose="020E0502030303020204" pitchFamily="34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endParaRPr lang="en-US" dirty="0">
              <a:latin typeface="Candara" panose="020E0502030303020204" pitchFamily="34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r>
              <a:rPr lang="en-US" dirty="0">
                <a:latin typeface="Candara" panose="020E0502030303020204" pitchFamily="34" charset="0"/>
              </a:rPr>
              <a:t>We explored the numerical data distributions and outliers, and here are some findings: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ndara" panose="020E0502030303020204" pitchFamily="34" charset="0"/>
              </a:rPr>
              <a:t>an average 37.04% cancellation rate for the 2 hotels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Candara" panose="020E0502030303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ndara" panose="020E0502030303020204" pitchFamily="34" charset="0"/>
              </a:rPr>
              <a:t>that all the top 10 bookings with the highest number of adults were canceled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Candara" panose="020E0502030303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ndara" panose="020E0502030303020204" pitchFamily="34" charset="0"/>
              </a:rPr>
              <a:t>A single outlier was identified as entry error and was removed from the dataset - a booking with an extremely high ADR value.</a:t>
            </a:r>
          </a:p>
          <a:p>
            <a:endParaRPr lang="en-US" dirty="0">
              <a:latin typeface="Candara" panose="020E0502030303020204" pitchFamily="34" charset="0"/>
            </a:endParaRPr>
          </a:p>
          <a:p>
            <a:endParaRPr lang="en-US" dirty="0">
              <a:latin typeface="Candara" panose="020E0502030303020204" pitchFamily="34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7D84E00-293B-4A7F-B0B0-F0F19D3B4BFD}"/>
              </a:ext>
            </a:extLst>
          </p:cNvPr>
          <p:cNvGrpSpPr/>
          <p:nvPr/>
        </p:nvGrpSpPr>
        <p:grpSpPr>
          <a:xfrm>
            <a:off x="117445" y="100668"/>
            <a:ext cx="11965697" cy="508932"/>
            <a:chOff x="117446" y="100668"/>
            <a:chExt cx="6905802" cy="508932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8263033-31D5-44BD-B46C-138976A00AB8}"/>
                </a:ext>
              </a:extLst>
            </p:cNvPr>
            <p:cNvSpPr/>
            <p:nvPr/>
          </p:nvSpPr>
          <p:spPr>
            <a:xfrm>
              <a:off x="117446" y="100668"/>
              <a:ext cx="1023967" cy="508932"/>
            </a:xfrm>
            <a:prstGeom prst="rect">
              <a:avLst/>
            </a:prstGeom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Bahnschrift SemiBold SemiConden" panose="020B0502040204020203" pitchFamily="34" charset="0"/>
                </a:rPr>
                <a:t>PROBLEM IDENTIFICATION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C16DDE0-ED74-43AE-89DB-EF9E40D93E5C}"/>
                </a:ext>
              </a:extLst>
            </p:cNvPr>
            <p:cNvSpPr/>
            <p:nvPr/>
          </p:nvSpPr>
          <p:spPr>
            <a:xfrm>
              <a:off x="1293813" y="100668"/>
              <a:ext cx="1023967" cy="508932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Bahnschrift SemiBold SemiConden" panose="020B0502040204020203" pitchFamily="34" charset="0"/>
                </a:rPr>
                <a:t>DATA WRANGLING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8FB33A9-6DF4-4830-AAB7-27ED02E42BD3}"/>
                </a:ext>
              </a:extLst>
            </p:cNvPr>
            <p:cNvSpPr/>
            <p:nvPr/>
          </p:nvSpPr>
          <p:spPr>
            <a:xfrm>
              <a:off x="2470180" y="100668"/>
              <a:ext cx="1023967" cy="508932"/>
            </a:xfrm>
            <a:prstGeom prst="rect">
              <a:avLst/>
            </a:prstGeom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Bahnschrift SemiBold SemiConden" panose="020B0502040204020203" pitchFamily="34" charset="0"/>
                </a:rPr>
                <a:t>EDA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5B7C83CF-7D7E-4582-B4B5-5D9A579255EE}"/>
                </a:ext>
              </a:extLst>
            </p:cNvPr>
            <p:cNvSpPr/>
            <p:nvPr/>
          </p:nvSpPr>
          <p:spPr>
            <a:xfrm>
              <a:off x="3646547" y="100668"/>
              <a:ext cx="1023967" cy="508932"/>
            </a:xfrm>
            <a:prstGeom prst="rect">
              <a:avLst/>
            </a:prstGeom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Bahnschrift SemiBold SemiConden" panose="020B0502040204020203" pitchFamily="34" charset="0"/>
                </a:rPr>
                <a:t>PRE-PROCESSING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23EB5B3-F5D5-44E6-91C0-14E2E4B1D416}"/>
                </a:ext>
              </a:extLst>
            </p:cNvPr>
            <p:cNvSpPr/>
            <p:nvPr/>
          </p:nvSpPr>
          <p:spPr>
            <a:xfrm>
              <a:off x="4822914" y="100668"/>
              <a:ext cx="1023967" cy="508932"/>
            </a:xfrm>
            <a:prstGeom prst="rect">
              <a:avLst/>
            </a:prstGeom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Bahnschrift SemiBold SemiConden" panose="020B0502040204020203" pitchFamily="34" charset="0"/>
                </a:rPr>
                <a:t>MODELING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4846CAD-B6E3-4771-B31E-5D6C1C1CA963}"/>
                </a:ext>
              </a:extLst>
            </p:cNvPr>
            <p:cNvSpPr/>
            <p:nvPr/>
          </p:nvSpPr>
          <p:spPr>
            <a:xfrm>
              <a:off x="5999281" y="100668"/>
              <a:ext cx="1023967" cy="508932"/>
            </a:xfrm>
            <a:prstGeom prst="rect">
              <a:avLst/>
            </a:prstGeom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Bahnschrift SemiBold SemiConden" panose="020B0502040204020203" pitchFamily="34" charset="0"/>
                </a:rPr>
                <a:t>DOCUMENTATION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216868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4F9745E-7E6B-4CA2-A3BF-A76DB8CC6E9D}"/>
              </a:ext>
            </a:extLst>
          </p:cNvPr>
          <p:cNvSpPr txBox="1">
            <a:spLocks/>
          </p:cNvSpPr>
          <p:nvPr/>
        </p:nvSpPr>
        <p:spPr>
          <a:xfrm>
            <a:off x="1141413" y="1074485"/>
            <a:ext cx="9905998" cy="8739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>
                <a:latin typeface="Candara" panose="020E0502030303020204" pitchFamily="34" charset="0"/>
              </a:rPr>
              <a:t>Initial Categorical data Exploration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DFB0E2F-7680-4F65-A5B8-C95445D92A96}"/>
              </a:ext>
            </a:extLst>
          </p:cNvPr>
          <p:cNvSpPr txBox="1"/>
          <p:nvPr/>
        </p:nvSpPr>
        <p:spPr>
          <a:xfrm>
            <a:off x="1141413" y="2413336"/>
            <a:ext cx="482685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effectLst/>
                <a:latin typeface="Candara" panose="020E0502030303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Out prediction target feature </a:t>
            </a:r>
            <a:r>
              <a:rPr lang="en-US" dirty="0">
                <a:latin typeface="Candara" panose="020E0502030303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was the binomial feature </a:t>
            </a:r>
            <a:r>
              <a:rPr lang="en-US" b="1" dirty="0">
                <a:latin typeface="Candara" panose="020E0502030303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is_canceled.</a:t>
            </a:r>
          </a:p>
          <a:p>
            <a:endParaRPr lang="en-US" b="1" dirty="0">
              <a:latin typeface="Candara" panose="020E0502030303020204" pitchFamily="34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r>
              <a:rPr lang="en-US" dirty="0">
                <a:latin typeface="Candara" panose="020E0502030303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Conducted Data Visualizations of categorical features versus our target feature.</a:t>
            </a:r>
          </a:p>
          <a:p>
            <a:endParaRPr lang="en-US" dirty="0">
              <a:latin typeface="Candara" panose="020E0502030303020204" pitchFamily="34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r>
              <a:rPr lang="en-US" dirty="0">
                <a:latin typeface="Candara" panose="020E0502030303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One interesting finding was the months distribution, and another was regarding the Deposit type feature</a:t>
            </a:r>
          </a:p>
          <a:p>
            <a:endParaRPr lang="en-US" b="1" dirty="0">
              <a:latin typeface="Candara" panose="020E0502030303020204" pitchFamily="34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r>
              <a:rPr lang="en-US" dirty="0">
                <a:latin typeface="Candara" panose="020E0502030303020204" pitchFamily="34" charset="0"/>
              </a:rPr>
              <a:t>Completed by cleaning missing values and saving data.</a:t>
            </a:r>
          </a:p>
        </p:txBody>
      </p:sp>
      <p:pic>
        <p:nvPicPr>
          <p:cNvPr id="13" name="Picture 12" descr="Chart, bar chart&#10;&#10;Description automatically generated">
            <a:extLst>
              <a:ext uri="{FF2B5EF4-FFF2-40B4-BE49-F238E27FC236}">
                <a16:creationId xmlns:a16="http://schemas.microsoft.com/office/drawing/2014/main" id="{203A29B7-6DED-4918-B860-F41118AA798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5242" y="2009355"/>
            <a:ext cx="6057900" cy="2097405"/>
          </a:xfrm>
          <a:prstGeom prst="rect">
            <a:avLst/>
          </a:prstGeom>
        </p:spPr>
      </p:pic>
      <p:pic>
        <p:nvPicPr>
          <p:cNvPr id="14" name="Picture 13" descr="Chart, bar chart&#10;&#10;Description automatically generated">
            <a:extLst>
              <a:ext uri="{FF2B5EF4-FFF2-40B4-BE49-F238E27FC236}">
                <a16:creationId xmlns:a16="http://schemas.microsoft.com/office/drawing/2014/main" id="{0BEAFAAA-0852-4971-932C-7CD4CF4D34ED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5242" y="4167663"/>
            <a:ext cx="6057900" cy="249174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CAFEAD3B-4D80-4982-96EE-3688F26A8297}"/>
              </a:ext>
            </a:extLst>
          </p:cNvPr>
          <p:cNvGrpSpPr/>
          <p:nvPr/>
        </p:nvGrpSpPr>
        <p:grpSpPr>
          <a:xfrm>
            <a:off x="117445" y="100668"/>
            <a:ext cx="11965697" cy="508932"/>
            <a:chOff x="117446" y="100668"/>
            <a:chExt cx="6905802" cy="508932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5147866-18B3-4D88-84F8-6E61875D5EBF}"/>
                </a:ext>
              </a:extLst>
            </p:cNvPr>
            <p:cNvSpPr/>
            <p:nvPr/>
          </p:nvSpPr>
          <p:spPr>
            <a:xfrm>
              <a:off x="117446" y="100668"/>
              <a:ext cx="1023967" cy="508932"/>
            </a:xfrm>
            <a:prstGeom prst="rect">
              <a:avLst/>
            </a:prstGeom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Bahnschrift SemiBold SemiConden" panose="020B0502040204020203" pitchFamily="34" charset="0"/>
                </a:rPr>
                <a:t>PROBLEM IDENTIFICATION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802EE89-C8CC-4CD5-A9B6-C6EE32B49D56}"/>
                </a:ext>
              </a:extLst>
            </p:cNvPr>
            <p:cNvSpPr/>
            <p:nvPr/>
          </p:nvSpPr>
          <p:spPr>
            <a:xfrm>
              <a:off x="1293813" y="100668"/>
              <a:ext cx="1023967" cy="508932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Bahnschrift SemiBold SemiConden" panose="020B0502040204020203" pitchFamily="34" charset="0"/>
                </a:rPr>
                <a:t>DATA WRANGLING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08C2830-EEB4-45E2-BC96-463C844080C7}"/>
                </a:ext>
              </a:extLst>
            </p:cNvPr>
            <p:cNvSpPr/>
            <p:nvPr/>
          </p:nvSpPr>
          <p:spPr>
            <a:xfrm>
              <a:off x="2470180" y="100668"/>
              <a:ext cx="1023967" cy="508932"/>
            </a:xfrm>
            <a:prstGeom prst="rect">
              <a:avLst/>
            </a:prstGeom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Bahnschrift SemiBold SemiConden" panose="020B0502040204020203" pitchFamily="34" charset="0"/>
                </a:rPr>
                <a:t>EDA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2E1A7C6-D3BE-401F-AE36-51693710BF3C}"/>
                </a:ext>
              </a:extLst>
            </p:cNvPr>
            <p:cNvSpPr/>
            <p:nvPr/>
          </p:nvSpPr>
          <p:spPr>
            <a:xfrm>
              <a:off x="3646547" y="100668"/>
              <a:ext cx="1023967" cy="508932"/>
            </a:xfrm>
            <a:prstGeom prst="rect">
              <a:avLst/>
            </a:prstGeom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Bahnschrift SemiBold SemiConden" panose="020B0502040204020203" pitchFamily="34" charset="0"/>
                </a:rPr>
                <a:t>PRE-PROCESSING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03CAC02-3A3A-4940-9029-61C8CE4E1EFB}"/>
                </a:ext>
              </a:extLst>
            </p:cNvPr>
            <p:cNvSpPr/>
            <p:nvPr/>
          </p:nvSpPr>
          <p:spPr>
            <a:xfrm>
              <a:off x="4822914" y="100668"/>
              <a:ext cx="1023967" cy="508932"/>
            </a:xfrm>
            <a:prstGeom prst="rect">
              <a:avLst/>
            </a:prstGeom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Bahnschrift SemiBold SemiConden" panose="020B0502040204020203" pitchFamily="34" charset="0"/>
                </a:rPr>
                <a:t>MODELING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A93F3D7-0DAD-427C-8752-A5C69C90BBE0}"/>
                </a:ext>
              </a:extLst>
            </p:cNvPr>
            <p:cNvSpPr/>
            <p:nvPr/>
          </p:nvSpPr>
          <p:spPr>
            <a:xfrm>
              <a:off x="5999281" y="100668"/>
              <a:ext cx="1023967" cy="508932"/>
            </a:xfrm>
            <a:prstGeom prst="rect">
              <a:avLst/>
            </a:prstGeom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Bahnschrift SemiBold SemiConden" panose="020B0502040204020203" pitchFamily="34" charset="0"/>
                </a:rPr>
                <a:t>DOCUMENTATION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979446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0E66E68E-0C5D-46BF-9F47-06EC71E99C93}"/>
              </a:ext>
            </a:extLst>
          </p:cNvPr>
          <p:cNvSpPr txBox="1">
            <a:spLocks/>
          </p:cNvSpPr>
          <p:nvPr/>
        </p:nvSpPr>
        <p:spPr>
          <a:xfrm>
            <a:off x="1141413" y="1074485"/>
            <a:ext cx="9905998" cy="8739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>
                <a:latin typeface="Candara" panose="020E0502030303020204" pitchFamily="34" charset="0"/>
              </a:rPr>
              <a:t>Hypothesis testing </a:t>
            </a:r>
          </a:p>
        </p:txBody>
      </p:sp>
      <p:pic>
        <p:nvPicPr>
          <p:cNvPr id="14" name="Picture 13" descr="Chart, bar chart&#10;&#10;Description automatically generated">
            <a:extLst>
              <a:ext uri="{FF2B5EF4-FFF2-40B4-BE49-F238E27FC236}">
                <a16:creationId xmlns:a16="http://schemas.microsoft.com/office/drawing/2014/main" id="{606DAC65-B770-4D81-9E97-FA018970629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5242" y="1817500"/>
            <a:ext cx="6057900" cy="251714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4CC7452-8A32-43F7-BB3F-B9FCEE5B417C}"/>
              </a:ext>
            </a:extLst>
          </p:cNvPr>
          <p:cNvSpPr txBox="1"/>
          <p:nvPr/>
        </p:nvSpPr>
        <p:spPr>
          <a:xfrm>
            <a:off x="1141413" y="2413336"/>
            <a:ext cx="482685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effectLst/>
                <a:latin typeface="Candara" panose="020E0502030303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“</a:t>
            </a:r>
            <a:r>
              <a:rPr lang="en-US" sz="1800" i="1" dirty="0">
                <a:effectLst/>
                <a:latin typeface="Candara" panose="020E0502030303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EDA approach is precisely that - an approach - not a set of techniques, but an attitude/philosophy about how a data analysis should be carried out.”</a:t>
            </a:r>
            <a:r>
              <a:rPr lang="en-US" sz="1800" b="1" u="sng" dirty="0">
                <a:solidFill>
                  <a:srgbClr val="082A75"/>
                </a:solidFill>
                <a:effectLst/>
                <a:latin typeface="Calibri" panose="020F0502020204030204" pitchFamily="34" charset="0"/>
                <a:ea typeface="MS Mincho" panose="02020609040205080304" pitchFamily="49" charset="-128"/>
                <a:cs typeface="Times New Roman" panose="02020603050405020304" pitchFamily="18" charset="0"/>
                <a:hlinkClick r:id="rId3"/>
              </a:rPr>
              <a:t> </a:t>
            </a:r>
            <a:r>
              <a:rPr lang="en-US" sz="1600" b="1" u="sng" dirty="0">
                <a:solidFill>
                  <a:srgbClr val="082A75"/>
                </a:solidFill>
                <a:effectLst/>
                <a:latin typeface="Candara" panose="020E0502030303020204" pitchFamily="34" charset="0"/>
                <a:ea typeface="MS Mincho" panose="02020609040205080304" pitchFamily="49" charset="-128"/>
                <a:cs typeface="Times New Roman" panose="02020603050405020304" pitchFamily="18" charset="0"/>
                <a:hlinkClick r:id="rId3"/>
              </a:rPr>
              <a:t>e-Handbook of Statistical Methods</a:t>
            </a:r>
            <a:endParaRPr lang="en-US" sz="1600" i="1" dirty="0">
              <a:effectLst/>
              <a:latin typeface="Candara" panose="020E0502030303020204" pitchFamily="34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endParaRPr lang="en-US" b="1" dirty="0">
              <a:latin typeface="Candara" panose="020E0502030303020204" pitchFamily="34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r>
              <a:rPr lang="en-US" dirty="0">
                <a:latin typeface="Candara" panose="020E0502030303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How different are the two hotel bookings cancellations?</a:t>
            </a:r>
          </a:p>
          <a:p>
            <a:endParaRPr lang="en-US" dirty="0">
              <a:latin typeface="Candara" panose="020E0502030303020204" pitchFamily="34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r>
              <a:rPr lang="en-US" dirty="0">
                <a:latin typeface="Candara" panose="020E0502030303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We created the daily cancellations rates and used them to see the two hotels’ distributions</a:t>
            </a:r>
          </a:p>
          <a:p>
            <a:endParaRPr lang="en-US" b="1" dirty="0">
              <a:latin typeface="Candara" panose="020E0502030303020204" pitchFamily="34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r>
              <a:rPr lang="en-US" dirty="0">
                <a:latin typeface="Candara" panose="020E0502030303020204" pitchFamily="34" charset="0"/>
              </a:rPr>
              <a:t>Non-parametric test with 1000 permutations.</a:t>
            </a:r>
          </a:p>
        </p:txBody>
      </p:sp>
      <p:pic>
        <p:nvPicPr>
          <p:cNvPr id="15" name="Picture 14" descr="Chart, histogram&#10;&#10;Description automatically generated">
            <a:extLst>
              <a:ext uri="{FF2B5EF4-FFF2-40B4-BE49-F238E27FC236}">
                <a16:creationId xmlns:a16="http://schemas.microsoft.com/office/drawing/2014/main" id="{8D632F4A-5140-4B75-A12D-F9748EC36663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5242" y="4414922"/>
            <a:ext cx="6057900" cy="2308324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55687052-4F0B-4BF7-AC17-0B14D7128155}"/>
              </a:ext>
            </a:extLst>
          </p:cNvPr>
          <p:cNvGrpSpPr/>
          <p:nvPr/>
        </p:nvGrpSpPr>
        <p:grpSpPr>
          <a:xfrm>
            <a:off x="117445" y="100668"/>
            <a:ext cx="11965697" cy="508932"/>
            <a:chOff x="117446" y="100668"/>
            <a:chExt cx="6905802" cy="508932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871C20D-AA3C-445A-AE42-B8EB12A059D9}"/>
                </a:ext>
              </a:extLst>
            </p:cNvPr>
            <p:cNvSpPr/>
            <p:nvPr/>
          </p:nvSpPr>
          <p:spPr>
            <a:xfrm>
              <a:off x="117446" y="100668"/>
              <a:ext cx="1023967" cy="508932"/>
            </a:xfrm>
            <a:prstGeom prst="rect">
              <a:avLst/>
            </a:prstGeom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Bahnschrift SemiBold SemiConden" panose="020B0502040204020203" pitchFamily="34" charset="0"/>
                </a:rPr>
                <a:t>PROBLEM IDENTIFICATION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4843504-CDC2-4F6B-AA27-56143EBCC10D}"/>
                </a:ext>
              </a:extLst>
            </p:cNvPr>
            <p:cNvSpPr/>
            <p:nvPr/>
          </p:nvSpPr>
          <p:spPr>
            <a:xfrm>
              <a:off x="1293813" y="100668"/>
              <a:ext cx="1023967" cy="508932"/>
            </a:xfrm>
            <a:prstGeom prst="rect">
              <a:avLst/>
            </a:prstGeom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Bahnschrift SemiBold SemiConden" panose="020B0502040204020203" pitchFamily="34" charset="0"/>
                </a:rPr>
                <a:t>DATA WRANGLING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2BA8C37-A38A-474B-B85A-4E32D8EFAD2D}"/>
                </a:ext>
              </a:extLst>
            </p:cNvPr>
            <p:cNvSpPr/>
            <p:nvPr/>
          </p:nvSpPr>
          <p:spPr>
            <a:xfrm>
              <a:off x="2470180" y="100668"/>
              <a:ext cx="1023967" cy="508932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Bahnschrift SemiBold SemiConden" panose="020B0502040204020203" pitchFamily="34" charset="0"/>
                </a:rPr>
                <a:t>EDA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92A29DCE-D4AE-40C1-8E93-492345FAF7C7}"/>
                </a:ext>
              </a:extLst>
            </p:cNvPr>
            <p:cNvSpPr/>
            <p:nvPr/>
          </p:nvSpPr>
          <p:spPr>
            <a:xfrm>
              <a:off x="3646547" y="100668"/>
              <a:ext cx="1023967" cy="508932"/>
            </a:xfrm>
            <a:prstGeom prst="rect">
              <a:avLst/>
            </a:prstGeom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Bahnschrift SemiBold SemiConden" panose="020B0502040204020203" pitchFamily="34" charset="0"/>
                </a:rPr>
                <a:t>PRE-PROCESSING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EF1CAAB-5397-4BE0-9B29-90437F2A0464}"/>
                </a:ext>
              </a:extLst>
            </p:cNvPr>
            <p:cNvSpPr/>
            <p:nvPr/>
          </p:nvSpPr>
          <p:spPr>
            <a:xfrm>
              <a:off x="4822914" y="100668"/>
              <a:ext cx="1023967" cy="508932"/>
            </a:xfrm>
            <a:prstGeom prst="rect">
              <a:avLst/>
            </a:prstGeom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Bahnschrift SemiBold SemiConden" panose="020B0502040204020203" pitchFamily="34" charset="0"/>
                </a:rPr>
                <a:t>MODELING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11B519F7-810B-4075-ACE2-40CCF6B3CA8D}"/>
                </a:ext>
              </a:extLst>
            </p:cNvPr>
            <p:cNvSpPr/>
            <p:nvPr/>
          </p:nvSpPr>
          <p:spPr>
            <a:xfrm>
              <a:off x="5999281" y="100668"/>
              <a:ext cx="1023967" cy="508932"/>
            </a:xfrm>
            <a:prstGeom prst="rect">
              <a:avLst/>
            </a:prstGeom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Bahnschrift SemiBold SemiConden" panose="020B0502040204020203" pitchFamily="34" charset="0"/>
                </a:rPr>
                <a:t>DOCUMENTATION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118579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34E3A4AD-1A62-4156-8CCC-FE59DC50C371}"/>
              </a:ext>
            </a:extLst>
          </p:cNvPr>
          <p:cNvSpPr txBox="1">
            <a:spLocks/>
          </p:cNvSpPr>
          <p:nvPr/>
        </p:nvSpPr>
        <p:spPr>
          <a:xfrm>
            <a:off x="1141413" y="1074485"/>
            <a:ext cx="9905998" cy="8739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>
                <a:latin typeface="Candara" panose="020E0502030303020204" pitchFamily="34" charset="0"/>
              </a:rPr>
              <a:t>Feature analysis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5211CA7-6A42-459A-99CD-6CC380F5DC44}"/>
              </a:ext>
            </a:extLst>
          </p:cNvPr>
          <p:cNvSpPr txBox="1"/>
          <p:nvPr/>
        </p:nvSpPr>
        <p:spPr>
          <a:xfrm>
            <a:off x="1141412" y="2413336"/>
            <a:ext cx="555300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effectLst/>
                <a:latin typeface="Candara" panose="020E0502030303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Heatmap to visualize all correlations from numerical features</a:t>
            </a:r>
          </a:p>
          <a:p>
            <a:endParaRPr lang="en-US" dirty="0">
              <a:latin typeface="Candara" panose="020E0502030303020204" pitchFamily="34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r>
              <a:rPr lang="en-US" dirty="0">
                <a:latin typeface="Candara" panose="020E0502030303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Starting from this we continued with bivariate EDA and multivariate EDA</a:t>
            </a:r>
          </a:p>
          <a:p>
            <a:endParaRPr lang="en-US" dirty="0">
              <a:latin typeface="Candara" panose="020E0502030303020204" pitchFamily="34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r>
              <a:rPr lang="en-US" dirty="0">
                <a:latin typeface="Candara" panose="020E0502030303020204" pitchFamily="34" charset="0"/>
              </a:rPr>
              <a:t>High correlation between </a:t>
            </a:r>
          </a:p>
          <a:p>
            <a:r>
              <a:rPr lang="en-US" dirty="0">
                <a:latin typeface="Candara" panose="020E0502030303020204" pitchFamily="34" charset="0"/>
              </a:rPr>
              <a:t>Is_canceled and lead_time.</a:t>
            </a:r>
          </a:p>
        </p:txBody>
      </p:sp>
      <p:pic>
        <p:nvPicPr>
          <p:cNvPr id="13" name="Picture 12" descr="Chart&#10;&#10;Description automatically generated with medium confidence">
            <a:extLst>
              <a:ext uri="{FF2B5EF4-FFF2-40B4-BE49-F238E27FC236}">
                <a16:creationId xmlns:a16="http://schemas.microsoft.com/office/drawing/2014/main" id="{34FCC509-ABF8-4C20-BA3A-7F5B041D1C8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9440" y="2616322"/>
            <a:ext cx="5015230" cy="4067175"/>
          </a:xfrm>
          <a:prstGeom prst="rect">
            <a:avLst/>
          </a:prstGeom>
        </p:spPr>
      </p:pic>
      <p:pic>
        <p:nvPicPr>
          <p:cNvPr id="14" name="Picture 13" descr="Chart, box and whisker chart&#10;&#10;Description automatically generated">
            <a:extLst>
              <a:ext uri="{FF2B5EF4-FFF2-40B4-BE49-F238E27FC236}">
                <a16:creationId xmlns:a16="http://schemas.microsoft.com/office/drawing/2014/main" id="{0089026D-519C-43D2-AE25-18733D60AC42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829" y="4111747"/>
            <a:ext cx="3075940" cy="2571750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564BB187-FA4F-4D02-AD50-58095DF5C6CC}"/>
              </a:ext>
            </a:extLst>
          </p:cNvPr>
          <p:cNvGrpSpPr/>
          <p:nvPr/>
        </p:nvGrpSpPr>
        <p:grpSpPr>
          <a:xfrm>
            <a:off x="117445" y="100668"/>
            <a:ext cx="11965697" cy="508932"/>
            <a:chOff x="117446" y="100668"/>
            <a:chExt cx="6905802" cy="508932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BCCC8E33-D202-4FF8-8D4A-C198FB13E98E}"/>
                </a:ext>
              </a:extLst>
            </p:cNvPr>
            <p:cNvSpPr/>
            <p:nvPr/>
          </p:nvSpPr>
          <p:spPr>
            <a:xfrm>
              <a:off x="117446" y="100668"/>
              <a:ext cx="1023967" cy="508932"/>
            </a:xfrm>
            <a:prstGeom prst="rect">
              <a:avLst/>
            </a:prstGeom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Bahnschrift SemiBold SemiConden" panose="020B0502040204020203" pitchFamily="34" charset="0"/>
                </a:rPr>
                <a:t>PROBLEM IDENTIFICATION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270178C1-DF32-4806-9DC9-3839ECA1A7A4}"/>
                </a:ext>
              </a:extLst>
            </p:cNvPr>
            <p:cNvSpPr/>
            <p:nvPr/>
          </p:nvSpPr>
          <p:spPr>
            <a:xfrm>
              <a:off x="1293813" y="100668"/>
              <a:ext cx="1023967" cy="508932"/>
            </a:xfrm>
            <a:prstGeom prst="rect">
              <a:avLst/>
            </a:prstGeom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Bahnschrift SemiBold SemiConden" panose="020B0502040204020203" pitchFamily="34" charset="0"/>
                </a:rPr>
                <a:t>DATA WRANGLING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F38623EA-FB20-4F4E-8058-9F2632383ABE}"/>
                </a:ext>
              </a:extLst>
            </p:cNvPr>
            <p:cNvSpPr/>
            <p:nvPr/>
          </p:nvSpPr>
          <p:spPr>
            <a:xfrm>
              <a:off x="2470180" y="100668"/>
              <a:ext cx="1023967" cy="508932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Bahnschrift SemiBold SemiConden" panose="020B0502040204020203" pitchFamily="34" charset="0"/>
                </a:rPr>
                <a:t>EDA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B60BF3E4-098F-4B56-981E-BF9D2D74B749}"/>
                </a:ext>
              </a:extLst>
            </p:cNvPr>
            <p:cNvSpPr/>
            <p:nvPr/>
          </p:nvSpPr>
          <p:spPr>
            <a:xfrm>
              <a:off x="3646547" y="100668"/>
              <a:ext cx="1023967" cy="508932"/>
            </a:xfrm>
            <a:prstGeom prst="rect">
              <a:avLst/>
            </a:prstGeom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Bahnschrift SemiBold SemiConden" panose="020B0502040204020203" pitchFamily="34" charset="0"/>
                </a:rPr>
                <a:t>PRE-PROCESSING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98961519-BDAA-4AF4-ABB6-1B2A50305A6F}"/>
                </a:ext>
              </a:extLst>
            </p:cNvPr>
            <p:cNvSpPr/>
            <p:nvPr/>
          </p:nvSpPr>
          <p:spPr>
            <a:xfrm>
              <a:off x="4822914" y="100668"/>
              <a:ext cx="1023967" cy="508932"/>
            </a:xfrm>
            <a:prstGeom prst="rect">
              <a:avLst/>
            </a:prstGeom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Bahnschrift SemiBold SemiConden" panose="020B0502040204020203" pitchFamily="34" charset="0"/>
                </a:rPr>
                <a:t>MODELING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D33DF6C7-D074-4B8A-B25B-CE171ED8B57E}"/>
                </a:ext>
              </a:extLst>
            </p:cNvPr>
            <p:cNvSpPr/>
            <p:nvPr/>
          </p:nvSpPr>
          <p:spPr>
            <a:xfrm>
              <a:off x="5999281" y="100668"/>
              <a:ext cx="1023967" cy="508932"/>
            </a:xfrm>
            <a:prstGeom prst="rect">
              <a:avLst/>
            </a:prstGeom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Bahnschrift SemiBold SemiConden" panose="020B0502040204020203" pitchFamily="34" charset="0"/>
                </a:rPr>
                <a:t>DOCUMENTATION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20028078"/>
      </p:ext>
    </p:extLst>
  </p:cSld>
  <p:clrMapOvr>
    <a:masterClrMapping/>
  </p:clrMapOvr>
</p:sld>
</file>

<file path=ppt/theme/theme1.xml><?xml version="1.0" encoding="utf-8"?>
<a:theme xmlns:a="http://schemas.openxmlformats.org/drawingml/2006/main" name="Depth">
  <a:themeElements>
    <a:clrScheme name="Depth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Depth">
      <a:maj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03EEFF0-FB57-4CB4-8BFC-DF397689E2ED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AA3F7EDC-E5B4-4BBC-9D2A-CBE6D46C37A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3932EF5-314F-409E-8020-FEE5FA0795B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Depth</Template>
  <TotalTime>315</TotalTime>
  <Words>1105</Words>
  <Application>Microsoft Office PowerPoint</Application>
  <PresentationFormat>Widescreen</PresentationFormat>
  <Paragraphs>255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Arial</vt:lpstr>
      <vt:lpstr>Bahnschrift SemiBold SemiConden</vt:lpstr>
      <vt:lpstr>Calibri</vt:lpstr>
      <vt:lpstr>Candara</vt:lpstr>
      <vt:lpstr>Corbel</vt:lpstr>
      <vt:lpstr>Symbol</vt:lpstr>
      <vt:lpstr>Depth</vt:lpstr>
      <vt:lpstr>Predicting  profit  and Driving Business Insights with Iowa spirits sales</vt:lpstr>
      <vt:lpstr>Project organization</vt:lpstr>
      <vt:lpstr>Context</vt:lpstr>
      <vt:lpstr>Problem statement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Predicting Hotel Booking Cancellations</dc:title>
  <dc:creator>Razvan Nelepcu</dc:creator>
  <cp:lastModifiedBy>Razvan Nelepcu</cp:lastModifiedBy>
  <cp:revision>34</cp:revision>
  <dcterms:created xsi:type="dcterms:W3CDTF">2021-06-27T04:09:11Z</dcterms:created>
  <dcterms:modified xsi:type="dcterms:W3CDTF">2021-08-05T01:52:09Z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